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9" r:id="rId2"/>
    <p:sldId id="332" r:id="rId3"/>
    <p:sldId id="333" r:id="rId4"/>
    <p:sldId id="335" r:id="rId5"/>
    <p:sldId id="336" r:id="rId6"/>
    <p:sldId id="338" r:id="rId7"/>
    <p:sldId id="337" r:id="rId8"/>
    <p:sldId id="334" r:id="rId9"/>
    <p:sldId id="339" r:id="rId10"/>
    <p:sldId id="340" r:id="rId11"/>
    <p:sldId id="341" r:id="rId12"/>
    <p:sldId id="348" r:id="rId13"/>
    <p:sldId id="350" r:id="rId14"/>
    <p:sldId id="351" r:id="rId15"/>
    <p:sldId id="342" r:id="rId16"/>
    <p:sldId id="343" r:id="rId17"/>
    <p:sldId id="344" r:id="rId18"/>
    <p:sldId id="345" r:id="rId19"/>
    <p:sldId id="347" r:id="rId20"/>
    <p:sldId id="352" r:id="rId21"/>
    <p:sldId id="327" r:id="rId22"/>
    <p:sldId id="329" r:id="rId23"/>
    <p:sldId id="346" r:id="rId24"/>
  </p:sldIdLst>
  <p:sldSz cx="9144000" cy="6858000" type="screen4x3"/>
  <p:notesSz cx="6781800" cy="9918700"/>
  <p:custDataLst>
    <p:tags r:id="rId27"/>
  </p:custDataLst>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7033"/>
    <a:srgbClr val="6699FF"/>
    <a:srgbClr val="FF9900"/>
    <a:srgbClr val="0066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7" autoAdjust="0"/>
    <p:restoredTop sz="94660"/>
  </p:normalViewPr>
  <p:slideViewPr>
    <p:cSldViewPr>
      <p:cViewPr varScale="1">
        <p:scale>
          <a:sx n="104" d="100"/>
          <a:sy n="104" d="100"/>
        </p:scale>
        <p:origin x="10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344" y="-96"/>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0CAA2D1-2080-4E48-B0F6-7AB4AEA69500}"/>
              </a:ext>
            </a:extLst>
          </p:cNvPr>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AU"/>
          </a:p>
        </p:txBody>
      </p:sp>
      <p:sp>
        <p:nvSpPr>
          <p:cNvPr id="37891" name="Rectangle 3">
            <a:extLst>
              <a:ext uri="{FF2B5EF4-FFF2-40B4-BE49-F238E27FC236}">
                <a16:creationId xmlns:a16="http://schemas.microsoft.com/office/drawing/2014/main" id="{9B690626-A786-4589-AFD1-A431A3DF741C}"/>
              </a:ext>
            </a:extLst>
          </p:cNvPr>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AU"/>
          </a:p>
        </p:txBody>
      </p:sp>
      <p:sp>
        <p:nvSpPr>
          <p:cNvPr id="37892" name="Rectangle 4">
            <a:extLst>
              <a:ext uri="{FF2B5EF4-FFF2-40B4-BE49-F238E27FC236}">
                <a16:creationId xmlns:a16="http://schemas.microsoft.com/office/drawing/2014/main" id="{D39C905E-96F9-4AEB-BD0E-CC7660C45D78}"/>
              </a:ext>
            </a:extLst>
          </p:cNvPr>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AU"/>
          </a:p>
        </p:txBody>
      </p:sp>
      <p:sp>
        <p:nvSpPr>
          <p:cNvPr id="37893" name="Rectangle 5">
            <a:extLst>
              <a:ext uri="{FF2B5EF4-FFF2-40B4-BE49-F238E27FC236}">
                <a16:creationId xmlns:a16="http://schemas.microsoft.com/office/drawing/2014/main" id="{84679A0D-1A68-4488-974A-9F0277F7D492}"/>
              </a:ext>
            </a:extLst>
          </p:cNvPr>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886C3C9-3714-46B8-AE79-5F864C3EE881}" type="slidenum">
              <a:rPr lang="en-AU" altLang="en-US"/>
              <a:pPr>
                <a:defRPr/>
              </a:pPr>
              <a:t>‹#›</a:t>
            </a:fld>
            <a:endParaRPr lang="en-AU"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C495C99-0AF4-4C59-9B9D-E822FD669283}"/>
              </a:ext>
            </a:extLst>
          </p:cNvPr>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AU"/>
          </a:p>
        </p:txBody>
      </p:sp>
      <p:sp>
        <p:nvSpPr>
          <p:cNvPr id="26627" name="Rectangle 3">
            <a:extLst>
              <a:ext uri="{FF2B5EF4-FFF2-40B4-BE49-F238E27FC236}">
                <a16:creationId xmlns:a16="http://schemas.microsoft.com/office/drawing/2014/main" id="{5E54A88A-76FC-40FB-A8F4-A787287240AD}"/>
              </a:ext>
            </a:extLst>
          </p:cNvPr>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AU"/>
          </a:p>
        </p:txBody>
      </p:sp>
      <p:sp>
        <p:nvSpPr>
          <p:cNvPr id="2052"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9D38BF88-9DB5-4E52-9C33-82BFA7963CF9}"/>
              </a:ext>
            </a:extLst>
          </p:cNvPr>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6630" name="Rectangle 6">
            <a:extLst>
              <a:ext uri="{FF2B5EF4-FFF2-40B4-BE49-F238E27FC236}">
                <a16:creationId xmlns:a16="http://schemas.microsoft.com/office/drawing/2014/main" id="{87EFCC14-F722-419F-AC41-9C15A822117C}"/>
              </a:ext>
            </a:extLst>
          </p:cNvPr>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AU"/>
          </a:p>
        </p:txBody>
      </p:sp>
      <p:sp>
        <p:nvSpPr>
          <p:cNvPr id="26631" name="Rectangle 7">
            <a:extLst>
              <a:ext uri="{FF2B5EF4-FFF2-40B4-BE49-F238E27FC236}">
                <a16:creationId xmlns:a16="http://schemas.microsoft.com/office/drawing/2014/main" id="{067A404D-BB9B-4F87-9DBB-38C383AF98D5}"/>
              </a:ext>
            </a:extLst>
          </p:cNvPr>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EE3D18-0F98-4DF9-A7A0-A4070C61880E}" type="slidenum">
              <a:rPr lang="en-AU" altLang="en-US"/>
              <a:pPr>
                <a:defRPr/>
              </a:pPr>
              <a:t>‹#›</a:t>
            </a:fld>
            <a:endParaRPr lang="en-AU"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FA1959-24AA-4890-A9A5-81BFDD588B2C}" type="slidenum">
              <a:rPr lang="en-AU" altLang="en-US" smtClean="0"/>
              <a:pPr>
                <a:spcBef>
                  <a:spcPct val="0"/>
                </a:spcBef>
              </a:pPr>
              <a:t>1</a:t>
            </a:fld>
            <a:endParaRPr lang="en-AU"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School Sport Unit is at Bankstown and is there to assist schools in situations that they may encounter. Head of School Sport is Mr Ross Morrison and each region has a Regional Sports Organiser. SE SS RSO is Mr Bruce Riley.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2830602473"/>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89454975"/>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57261223"/>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60658268"/>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90191181"/>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60586457"/>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28123230"/>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42067084"/>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3009674677"/>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398452"/>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3434522"/>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346607"/>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chemeClr val="bg1"/>
            </a:gs>
          </a:gsLst>
          <a:path path="rect">
            <a:fillToRect r="100000" b="100000"/>
          </a:path>
        </a:gradFill>
        <a:effectLst/>
      </p:bgPr>
    </p:bg>
    <p:spTree>
      <p:nvGrpSpPr>
        <p:cNvPr id="1" name=""/>
        <p:cNvGrpSpPr/>
        <p:nvPr/>
      </p:nvGrpSpPr>
      <p:grpSpPr>
        <a:xfrm>
          <a:off x="0" y="0"/>
          <a:ext cx="0" cy="0"/>
          <a:chOff x="0" y="0"/>
          <a:chExt cx="0" cy="0"/>
        </a:xfrm>
      </p:grpSpPr>
      <p:pic>
        <p:nvPicPr>
          <p:cNvPr id="1026" name="Picture 54"/>
          <p:cNvPicPr>
            <a:picLocks noChangeAspect="1" noChangeArrowheads="1"/>
          </p:cNvPicPr>
          <p:nvPr userDrawn="1"/>
        </p:nvPicPr>
        <p:blipFill>
          <a:blip r:embed="rId14">
            <a:clrChange>
              <a:clrFrom>
                <a:srgbClr val="91D0EF"/>
              </a:clrFrom>
              <a:clrTo>
                <a:srgbClr val="91D0EF">
                  <a:alpha val="0"/>
                </a:srgbClr>
              </a:clrTo>
            </a:clrChange>
            <a:extLst>
              <a:ext uri="{28A0092B-C50C-407E-A947-70E740481C1C}">
                <a14:useLocalDpi xmlns:a14="http://schemas.microsoft.com/office/drawing/2010/main" val="0"/>
              </a:ext>
            </a:extLst>
          </a:blip>
          <a:srcRect r="88823"/>
          <a:stretch>
            <a:fillRect/>
          </a:stretch>
        </p:blipFill>
        <p:spPr bwMode="auto">
          <a:xfrm>
            <a:off x="-36513" y="26988"/>
            <a:ext cx="9937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sh di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a:extLst>
              <a:ext uri="{FF2B5EF4-FFF2-40B4-BE49-F238E27FC236}">
                <a16:creationId xmlns:a16="http://schemas.microsoft.com/office/drawing/2014/main" id="{94403A1C-66C0-4FB0-8C5C-D91DB6EF9647}"/>
              </a:ext>
            </a:extLst>
          </p:cNvPr>
          <p:cNvSpPr txBox="1">
            <a:spLocks noChangeArrowheads="1"/>
          </p:cNvSpPr>
          <p:nvPr/>
        </p:nvSpPr>
        <p:spPr bwMode="auto">
          <a:xfrm>
            <a:off x="1547663" y="332656"/>
            <a:ext cx="6984777" cy="4031873"/>
          </a:xfrm>
          <a:prstGeom prst="rect">
            <a:avLst/>
          </a:prstGeom>
          <a:noFill/>
          <a:ln>
            <a:noFill/>
          </a:ln>
          <a:effectLst>
            <a:outerShdw dist="35921" dir="2700000" algn="ctr" rotWithShape="0">
              <a:srgbClr val="FF99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defRPr/>
            </a:pPr>
            <a:endParaRPr lang="en-US" altLang="en-US" sz="7200" dirty="0">
              <a:solidFill>
                <a:srgbClr val="003399"/>
              </a:solidFill>
              <a:latin typeface="Arial Rounded MT Bold" panose="020F0704030504030204" pitchFamily="34" charset="0"/>
            </a:endParaRPr>
          </a:p>
          <a:p>
            <a:pPr algn="ctr" eaLnBrk="1" hangingPunct="1">
              <a:lnSpc>
                <a:spcPct val="80000"/>
              </a:lnSpc>
              <a:defRPr/>
            </a:pPr>
            <a:r>
              <a:rPr lang="en-AU" altLang="en-US" sz="6000" dirty="0" smtClean="0">
                <a:solidFill>
                  <a:srgbClr val="003399"/>
                </a:solidFill>
                <a:latin typeface="Arial Rounded MT Bold" panose="020F0704030504030204" pitchFamily="34" charset="0"/>
              </a:rPr>
              <a:t>PSSA</a:t>
            </a:r>
            <a:endParaRPr lang="en-AU" altLang="en-US" sz="6000" dirty="0">
              <a:solidFill>
                <a:srgbClr val="003399"/>
              </a:solidFill>
              <a:latin typeface="Arial Rounded MT Bold" panose="020F0704030504030204" pitchFamily="34" charset="0"/>
            </a:endParaRPr>
          </a:p>
          <a:p>
            <a:pPr algn="ctr" eaLnBrk="1" hangingPunct="1">
              <a:lnSpc>
                <a:spcPct val="80000"/>
              </a:lnSpc>
              <a:defRPr/>
            </a:pPr>
            <a:r>
              <a:rPr lang="en-US" altLang="en-US" sz="7200" dirty="0">
                <a:solidFill>
                  <a:srgbClr val="003399"/>
                </a:solidFill>
                <a:latin typeface="Arial Rounded MT Bold" panose="020F0704030504030204" pitchFamily="34" charset="0"/>
              </a:rPr>
              <a:t>C</a:t>
            </a:r>
            <a:r>
              <a:rPr lang="en-AU" altLang="en-US" sz="7200" dirty="0" err="1">
                <a:solidFill>
                  <a:srgbClr val="003399"/>
                </a:solidFill>
                <a:latin typeface="Arial Rounded MT Bold" panose="020F0704030504030204" pitchFamily="34" charset="0"/>
              </a:rPr>
              <a:t>oncussion</a:t>
            </a:r>
            <a:endParaRPr lang="en-AU" altLang="en-US" sz="7200" dirty="0">
              <a:solidFill>
                <a:srgbClr val="003399"/>
              </a:solidFill>
              <a:latin typeface="Arial Rounded MT Bold" panose="020F0704030504030204" pitchFamily="34" charset="0"/>
            </a:endParaRPr>
          </a:p>
          <a:p>
            <a:pPr>
              <a:defRPr/>
            </a:pPr>
            <a:r>
              <a:rPr lang="en-US" dirty="0">
                <a:highlight>
                  <a:srgbClr val="FF6600"/>
                </a:highlight>
              </a:rPr>
              <a:t>"Concussion usually results from a blow or knock to the head, but it can also occur from a knock or a blow to anywhere in the body." </a:t>
            </a:r>
          </a:p>
          <a:p>
            <a:pPr>
              <a:defRPr/>
            </a:pPr>
            <a:endParaRPr lang="en-US" b="1" cap="all" dirty="0">
              <a:highlight>
                <a:srgbClr val="FF6600"/>
              </a:highlight>
            </a:endParaRPr>
          </a:p>
          <a:p>
            <a:pPr>
              <a:defRPr/>
            </a:pPr>
            <a:r>
              <a:rPr lang="en-US" b="1" cap="all" dirty="0">
                <a:highlight>
                  <a:srgbClr val="FF6600"/>
                </a:highlight>
              </a:rPr>
              <a:t>David </a:t>
            </a:r>
            <a:r>
              <a:rPr lang="en-US" b="1" cap="all" dirty="0" err="1">
                <a:highlight>
                  <a:srgbClr val="FF6600"/>
                </a:highlight>
              </a:rPr>
              <a:t>hughes</a:t>
            </a:r>
            <a:r>
              <a:rPr lang="en-US" b="1" cap="all" dirty="0">
                <a:highlight>
                  <a:srgbClr val="FF6600"/>
                </a:highlight>
              </a:rPr>
              <a:t>, AIS chief medical officer </a:t>
            </a:r>
          </a:p>
          <a:p>
            <a:pPr algn="ctr" eaLnBrk="1" hangingPunct="1">
              <a:lnSpc>
                <a:spcPct val="80000"/>
              </a:lnSpc>
              <a:defRPr/>
            </a:pPr>
            <a:endParaRPr lang="en-AU" altLang="en-US" sz="1400" dirty="0">
              <a:solidFill>
                <a:srgbClr val="003399"/>
              </a:solidFill>
              <a:latin typeface="Arial Rounded MT Bold" panose="020F0704030504030204" pitchFamily="34" charset="0"/>
            </a:endParaRPr>
          </a:p>
        </p:txBody>
      </p:sp>
      <p:sp>
        <p:nvSpPr>
          <p:cNvPr id="2" name="Oval 1">
            <a:extLst>
              <a:ext uri="{FF2B5EF4-FFF2-40B4-BE49-F238E27FC236}">
                <a16:creationId xmlns:a16="http://schemas.microsoft.com/office/drawing/2014/main" id="{A58BDA38-585D-43A1-995A-8B1476BEE770}"/>
              </a:ext>
            </a:extLst>
          </p:cNvPr>
          <p:cNvSpPr/>
          <p:nvPr/>
        </p:nvSpPr>
        <p:spPr>
          <a:xfrm>
            <a:off x="3203575" y="5122863"/>
            <a:ext cx="3671888" cy="1419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IF IN DOUBT, SIT THEM OUT!</a:t>
            </a:r>
            <a:endParaRPr lang="en-AU"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856730-9F74-49C8-8579-727C1814ED93}"/>
              </a:ext>
            </a:extLst>
          </p:cNvPr>
          <p:cNvSpPr/>
          <p:nvPr/>
        </p:nvSpPr>
        <p:spPr>
          <a:xfrm>
            <a:off x="2286000" y="2560638"/>
            <a:ext cx="4572000" cy="3416300"/>
          </a:xfrm>
          <a:prstGeom prst="rect">
            <a:avLst/>
          </a:prstGeom>
        </p:spPr>
        <p:txBody>
          <a:bodyPr>
            <a:spAutoFit/>
          </a:bodyPr>
          <a:lstStyle/>
          <a:p>
            <a:pPr>
              <a:defRPr/>
            </a:pPr>
            <a:r>
              <a:rPr lang="en-US" dirty="0"/>
              <a:t>•   What is your name?</a:t>
            </a:r>
          </a:p>
          <a:p>
            <a:pPr marL="285750" indent="-285750">
              <a:buFont typeface="Arial" panose="020B0604020202020204" pitchFamily="34" charset="0"/>
              <a:buChar char="•"/>
              <a:defRPr/>
            </a:pPr>
            <a:r>
              <a:rPr lang="en-US" dirty="0"/>
              <a:t>What school do you attend?</a:t>
            </a:r>
          </a:p>
          <a:p>
            <a:pPr marL="285750" indent="-285750">
              <a:buFont typeface="Arial" panose="020B0604020202020204" pitchFamily="34" charset="0"/>
              <a:buChar char="•"/>
              <a:defRPr/>
            </a:pPr>
            <a:r>
              <a:rPr lang="en-US" dirty="0"/>
              <a:t>What sport are you playing?</a:t>
            </a:r>
          </a:p>
          <a:p>
            <a:pPr marL="285750" indent="-285750">
              <a:buFont typeface="Arial" panose="020B0604020202020204" pitchFamily="34" charset="0"/>
              <a:buChar char="•"/>
              <a:defRPr/>
            </a:pPr>
            <a:r>
              <a:rPr lang="en-US" dirty="0"/>
              <a:t>What venue are we at today?</a:t>
            </a:r>
          </a:p>
          <a:p>
            <a:pPr>
              <a:defRPr/>
            </a:pPr>
            <a:r>
              <a:rPr lang="en-US" dirty="0"/>
              <a:t>•    Which half is it now?</a:t>
            </a:r>
          </a:p>
          <a:p>
            <a:pPr>
              <a:defRPr/>
            </a:pPr>
            <a:r>
              <a:rPr lang="en-US" dirty="0"/>
              <a:t>•    What team are you playing?</a:t>
            </a:r>
          </a:p>
          <a:p>
            <a:pPr marL="285750" indent="-285750">
              <a:buFont typeface="Arial" panose="020B0604020202020204" pitchFamily="34" charset="0"/>
              <a:buChar char="•"/>
              <a:defRPr/>
            </a:pPr>
            <a:r>
              <a:rPr lang="en-US" dirty="0"/>
              <a:t>Who is your teacher with you here today?</a:t>
            </a:r>
          </a:p>
          <a:p>
            <a:pPr marL="285750" indent="-285750">
              <a:buFont typeface="Arial" panose="020B0604020202020204" pitchFamily="34" charset="0"/>
              <a:buChar char="•"/>
              <a:defRPr/>
            </a:pPr>
            <a:r>
              <a:rPr lang="en-US" dirty="0"/>
              <a:t>How did you travel to the venue?</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marL="285750" indent="-285750">
              <a:buFont typeface="Wingdings" panose="05000000000000000000" pitchFamily="2" charset="2"/>
              <a:buChar char="v"/>
              <a:defRPr/>
            </a:pPr>
            <a:r>
              <a:rPr lang="en-US" dirty="0"/>
              <a:t>Ask Appropriate Questions per age</a:t>
            </a:r>
            <a:endParaRPr lang="en-AU" dirty="0"/>
          </a:p>
        </p:txBody>
      </p:sp>
      <p:sp>
        <p:nvSpPr>
          <p:cNvPr id="3" name="Oval 2">
            <a:extLst>
              <a:ext uri="{FF2B5EF4-FFF2-40B4-BE49-F238E27FC236}">
                <a16:creationId xmlns:a16="http://schemas.microsoft.com/office/drawing/2014/main" id="{EF7C4141-B6D8-40EB-A42F-51AD2C77AB17}"/>
              </a:ext>
            </a:extLst>
          </p:cNvPr>
          <p:cNvSpPr/>
          <p:nvPr/>
        </p:nvSpPr>
        <p:spPr>
          <a:xfrm>
            <a:off x="2286000" y="836613"/>
            <a:ext cx="5094288" cy="171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a:buFont typeface="Wingdings" panose="05000000000000000000" pitchFamily="2" charset="2"/>
              <a:buChar char="v"/>
              <a:defRPr/>
            </a:pPr>
            <a:r>
              <a:rPr lang="en-US" sz="3200" dirty="0">
                <a:ln w="0"/>
                <a:solidFill>
                  <a:schemeClr val="tx1"/>
                </a:solidFill>
                <a:effectLst>
                  <a:outerShdw blurRad="38100" dist="19050" dir="2700000" algn="tl" rotWithShape="0">
                    <a:schemeClr val="dk1">
                      <a:alpha val="40000"/>
                    </a:schemeClr>
                  </a:outerShdw>
                </a:effectLst>
              </a:rPr>
              <a:t>MEMORY ASSESSMENT</a:t>
            </a:r>
            <a:endParaRPr lang="en-AU" sz="32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981075"/>
            <a:ext cx="7772400" cy="1079500"/>
          </a:xfrm>
        </p:spPr>
        <p:txBody>
          <a:bodyPr/>
          <a:lstStyle/>
          <a:p>
            <a:r>
              <a:rPr lang="en-US" altLang="en-US" smtClean="0"/>
              <a:t>6 REMOVE AND REFER</a:t>
            </a:r>
            <a:endParaRPr lang="en-AU" altLang="en-US" smtClean="0"/>
          </a:p>
        </p:txBody>
      </p:sp>
      <p:sp>
        <p:nvSpPr>
          <p:cNvPr id="3" name="Subtitle 2">
            <a:extLst>
              <a:ext uri="{FF2B5EF4-FFF2-40B4-BE49-F238E27FC236}">
                <a16:creationId xmlns:a16="http://schemas.microsoft.com/office/drawing/2014/main" id="{08A6CB6E-85F8-4071-BAA3-69D5F606FDAB}"/>
              </a:ext>
            </a:extLst>
          </p:cNvPr>
          <p:cNvSpPr>
            <a:spLocks noGrp="1"/>
          </p:cNvSpPr>
          <p:nvPr>
            <p:ph type="subTitle" idx="1"/>
          </p:nvPr>
        </p:nvSpPr>
        <p:spPr>
          <a:xfrm>
            <a:off x="1371600" y="2060848"/>
            <a:ext cx="7232848" cy="4104456"/>
          </a:xfrm>
        </p:spPr>
        <p:txBody>
          <a:bodyPr/>
          <a:lstStyle/>
          <a:p>
            <a:pPr>
              <a:defRPr/>
            </a:pPr>
            <a:r>
              <a:rPr lang="en-US" sz="2000" b="1" dirty="0"/>
              <a:t>If any of the signs are present, the athlete reports any of the symptoms or answers any questions incorrectly; </a:t>
            </a:r>
          </a:p>
          <a:p>
            <a:pPr>
              <a:defRPr/>
            </a:pPr>
            <a:r>
              <a:rPr lang="en-US" sz="2000" b="1" dirty="0"/>
              <a:t>• they must be removed from the activity immediately</a:t>
            </a:r>
          </a:p>
          <a:p>
            <a:pPr>
              <a:defRPr/>
            </a:pPr>
            <a:r>
              <a:rPr lang="en-US" sz="2000" b="1" dirty="0"/>
              <a:t>• they should not return to that activity until assessed by a medical practitioner</a:t>
            </a:r>
          </a:p>
          <a:p>
            <a:pPr>
              <a:defRPr/>
            </a:pPr>
            <a:r>
              <a:rPr lang="en-US" sz="2800" dirty="0">
                <a:highlight>
                  <a:srgbClr val="FF6600"/>
                </a:highlight>
              </a:rPr>
              <a:t>School /Cronulla PSSA Head Injury Recognition and Referral Form to be completed and given to Parent/ Care giver along with Cronulla PSSA Head Injury Factsheet </a:t>
            </a:r>
            <a:endParaRPr lang="en-AU" sz="2800" dirty="0">
              <a:highlight>
                <a:srgbClr val="FF6600"/>
              </a:highlight>
            </a:endParaRP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2400" dirty="0" smtClean="0"/>
              <a:t>                    PSSA Head Injury Fact Sheet</a:t>
            </a:r>
            <a:endParaRPr lang="en-AU" altLang="en-US" sz="2400" dirty="0" smtClean="0"/>
          </a:p>
        </p:txBody>
      </p:sp>
      <p:sp>
        <p:nvSpPr>
          <p:cNvPr id="16387" name="Content Placeholder 2"/>
          <p:cNvSpPr>
            <a:spLocks noGrp="1" noChangeArrowheads="1"/>
          </p:cNvSpPr>
          <p:nvPr>
            <p:ph idx="1"/>
          </p:nvPr>
        </p:nvSpPr>
        <p:spPr bwMode="auto">
          <a:xfrm>
            <a:off x="1258888" y="1557338"/>
            <a:ext cx="7427912"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800" b="1" smtClean="0"/>
              <a:t>Head Injury Factsheet </a:t>
            </a:r>
            <a:endParaRPr lang="en-AU" altLang="en-US" sz="800" smtClean="0"/>
          </a:p>
          <a:p>
            <a:r>
              <a:rPr lang="en-US" altLang="en-US" sz="800" b="1" smtClean="0"/>
              <a:t> Name: ____________________ School:______________________</a:t>
            </a:r>
            <a:endParaRPr lang="en-AU" altLang="en-US" sz="800" smtClean="0"/>
          </a:p>
          <a:p>
            <a:r>
              <a:rPr lang="en-US" altLang="en-US" sz="800" smtClean="0"/>
              <a:t>You have been given this information as you have received a blow to the head or body.</a:t>
            </a:r>
            <a:endParaRPr lang="en-AU" altLang="en-US" sz="800" smtClean="0"/>
          </a:p>
          <a:p>
            <a:r>
              <a:rPr lang="en-US" altLang="en-US" sz="800" smtClean="0"/>
              <a:t>Concussion is a mild brain injury and is a disturbance in brain function rather than a structural injury that can be caused by a direct or indirect force to the head, neck or face or elsewhere on the body that transmits a force to the head. </a:t>
            </a:r>
            <a:endParaRPr lang="en-AU" altLang="en-US" sz="800" smtClean="0"/>
          </a:p>
          <a:p>
            <a:r>
              <a:rPr lang="en-US" altLang="en-US" sz="800" smtClean="0"/>
              <a:t>Concussion signs and symptoms may occur immediately or may emerge up to 48 hours after the impact, therefore it is important that the athlete be monitored for a minimum of 24 hours.</a:t>
            </a:r>
            <a:endParaRPr lang="en-AU" altLang="en-US" sz="800" smtClean="0"/>
          </a:p>
          <a:p>
            <a:r>
              <a:rPr lang="en-US" altLang="en-US" sz="800" b="1" smtClean="0"/>
              <a:t>Concussion should be suspected if one or more of the following emerge and the athlete will need to be assessed by a medical doctor and cleared to return to school/sport under medical advice;</a:t>
            </a:r>
            <a:endParaRPr lang="en-AU" altLang="en-US" sz="800" smtClean="0"/>
          </a:p>
          <a:p>
            <a:r>
              <a:rPr lang="en-US" altLang="en-US" sz="800" smtClean="0"/>
              <a:t>Disorientation, confusion</a:t>
            </a:r>
            <a:endParaRPr lang="en-AU" altLang="en-US" sz="800" smtClean="0"/>
          </a:p>
          <a:p>
            <a:r>
              <a:rPr lang="en-US" altLang="en-US" sz="800" smtClean="0"/>
              <a:t>Pale</a:t>
            </a:r>
            <a:endParaRPr lang="en-AU" altLang="en-US" sz="800" smtClean="0"/>
          </a:p>
          <a:p>
            <a:r>
              <a:rPr lang="en-US" altLang="en-US" sz="800" smtClean="0"/>
              <a:t>Fatigue</a:t>
            </a:r>
            <a:endParaRPr lang="en-AU" altLang="en-US" sz="800" smtClean="0"/>
          </a:p>
          <a:p>
            <a:r>
              <a:rPr lang="en-US" altLang="en-US" sz="800" smtClean="0"/>
              <a:t>Sensitivity to light/noise</a:t>
            </a:r>
            <a:endParaRPr lang="en-AU" altLang="en-US" sz="800" smtClean="0"/>
          </a:p>
          <a:p>
            <a:r>
              <a:rPr lang="en-US" altLang="en-US" sz="800" smtClean="0"/>
              <a:t>Memory impairment</a:t>
            </a:r>
            <a:endParaRPr lang="en-AU" altLang="en-US" sz="800" smtClean="0"/>
          </a:p>
          <a:p>
            <a:r>
              <a:rPr lang="en-US" altLang="en-US" sz="800" smtClean="0"/>
              <a:t>Nausea</a:t>
            </a:r>
            <a:endParaRPr lang="en-AU" altLang="en-US" sz="800" smtClean="0"/>
          </a:p>
          <a:p>
            <a:r>
              <a:rPr lang="en-US" altLang="en-US" sz="800" smtClean="0"/>
              <a:t>Difficulty concentrating</a:t>
            </a:r>
            <a:endParaRPr lang="en-AU" altLang="en-US" sz="800" smtClean="0"/>
          </a:p>
          <a:p>
            <a:r>
              <a:rPr lang="en-US" altLang="en-US" sz="800" smtClean="0"/>
              <a:t>Headache or ‘pressure in the head’</a:t>
            </a:r>
            <a:endParaRPr lang="en-AU" altLang="en-US" sz="800" smtClean="0"/>
          </a:p>
          <a:p>
            <a:r>
              <a:rPr lang="en-US" altLang="en-US" sz="800" smtClean="0"/>
              <a:t>Feeling slowed or ‘not right’</a:t>
            </a:r>
            <a:endParaRPr lang="en-AU" altLang="en-US" sz="800" smtClean="0"/>
          </a:p>
          <a:p>
            <a:r>
              <a:rPr lang="en-US" altLang="en-US" sz="800" smtClean="0"/>
              <a:t>Dazed, blank/vacant stare</a:t>
            </a:r>
            <a:endParaRPr lang="en-AU" altLang="en-US" sz="800" smtClean="0"/>
          </a:p>
          <a:p>
            <a:r>
              <a:rPr lang="en-US" altLang="en-US" sz="800" smtClean="0"/>
              <a:t>Behavior or emotional changes, not themselves</a:t>
            </a:r>
            <a:endParaRPr lang="en-AU" altLang="en-US" sz="800" smtClean="0"/>
          </a:p>
          <a:p>
            <a:r>
              <a:rPr lang="en-US" altLang="en-US" sz="800" b="1" smtClean="0"/>
              <a:t>If any of the below occur, immediate referral to an emergency department is required;</a:t>
            </a:r>
            <a:endParaRPr lang="en-AU" altLang="en-US" sz="800" smtClean="0"/>
          </a:p>
          <a:p>
            <a:r>
              <a:rPr lang="en-US" altLang="en-US" sz="800" smtClean="0"/>
              <a:t>Neck pain</a:t>
            </a:r>
            <a:endParaRPr lang="en-AU" altLang="en-US" sz="800" smtClean="0"/>
          </a:p>
          <a:p>
            <a:r>
              <a:rPr lang="en-US" altLang="en-US" sz="800" smtClean="0"/>
              <a:t>Increasing confusion agitation or irritability</a:t>
            </a:r>
            <a:endParaRPr lang="en-AU" altLang="en-US" sz="800" smtClean="0"/>
          </a:p>
          <a:p>
            <a:r>
              <a:rPr lang="en-US" altLang="en-US" sz="800" smtClean="0"/>
              <a:t>Repeated vomiting</a:t>
            </a:r>
            <a:endParaRPr lang="en-AU" altLang="en-US" sz="800" smtClean="0"/>
          </a:p>
          <a:p>
            <a:r>
              <a:rPr lang="en-US" altLang="en-US" sz="800" smtClean="0"/>
              <a:t>Seizure or convulsion</a:t>
            </a:r>
            <a:endParaRPr lang="en-AU" altLang="en-US" sz="800" smtClean="0"/>
          </a:p>
          <a:p>
            <a:r>
              <a:rPr lang="en-US" altLang="en-US" sz="800" smtClean="0"/>
              <a:t>Weakness or tingling/burning in the arms or legs</a:t>
            </a:r>
            <a:endParaRPr lang="en-AU" altLang="en-US" sz="800" smtClean="0"/>
          </a:p>
          <a:p>
            <a:r>
              <a:rPr lang="en-US" altLang="en-US" sz="800" smtClean="0"/>
              <a:t>Deteriorating conscious state</a:t>
            </a:r>
            <a:endParaRPr lang="en-AU" altLang="en-US" sz="800" smtClean="0"/>
          </a:p>
          <a:p>
            <a:r>
              <a:rPr lang="en-US" altLang="en-US" sz="800" smtClean="0"/>
              <a:t>Severe or increasing headache</a:t>
            </a:r>
            <a:endParaRPr lang="en-AU" altLang="en-US" sz="800" smtClean="0"/>
          </a:p>
          <a:p>
            <a:r>
              <a:rPr lang="en-US" altLang="en-US" sz="800" smtClean="0"/>
              <a:t>Unusual behavioral change</a:t>
            </a:r>
            <a:endParaRPr lang="en-AU" altLang="en-US" sz="800" smtClean="0"/>
          </a:p>
          <a:p>
            <a:r>
              <a:rPr lang="en-US" altLang="en-US" sz="800" smtClean="0"/>
              <a:t>Visual or hearing disturbance</a:t>
            </a:r>
            <a:endParaRPr lang="en-AU" altLang="en-US" sz="800" smtClean="0"/>
          </a:p>
          <a:p>
            <a:r>
              <a:rPr lang="en-US" altLang="en-US" sz="800" b="1" smtClean="0"/>
              <a:t>For the next 24 hours;</a:t>
            </a:r>
            <a:endParaRPr lang="en-AU" altLang="en-US" sz="800" smtClean="0"/>
          </a:p>
          <a:p>
            <a:r>
              <a:rPr lang="en-US" altLang="en-US" sz="800" smtClean="0"/>
              <a:t>Rest quietly</a:t>
            </a:r>
            <a:endParaRPr lang="en-AU" altLang="en-US" sz="800" smtClean="0"/>
          </a:p>
          <a:p>
            <a:r>
              <a:rPr lang="en-US" altLang="en-US" sz="800" smtClean="0"/>
              <a:t>Do not be left alone</a:t>
            </a:r>
            <a:endParaRPr lang="en-AU" altLang="en-US" sz="800" smtClean="0"/>
          </a:p>
          <a:p>
            <a:r>
              <a:rPr lang="en-US" altLang="en-US" sz="800" smtClean="0"/>
              <a:t>Do not swim alone</a:t>
            </a:r>
            <a:endParaRPr lang="en-AU" altLang="en-US" sz="800" smtClean="0"/>
          </a:p>
          <a:p>
            <a:r>
              <a:rPr lang="en-US" altLang="en-US" sz="800" smtClean="0"/>
              <a:t>Do not take anti-inflammatory or pain killer medication unless instructed by your doctor</a:t>
            </a:r>
            <a:endParaRPr lang="en-AU" altLang="en-US" sz="800" smtClean="0"/>
          </a:p>
          <a:p>
            <a:endParaRPr lang="en-AU" altLang="en-US" sz="800" smtClean="0"/>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836612"/>
          </a:xfrm>
        </p:spPr>
        <p:txBody>
          <a:bodyPr/>
          <a:lstStyle/>
          <a:p>
            <a:r>
              <a:rPr lang="en-US" altLang="en-US" sz="2800" b="1" dirty="0" smtClean="0"/>
              <a:t>            </a:t>
            </a:r>
            <a:r>
              <a:rPr lang="en-US" altLang="en-US" sz="2000" b="1" dirty="0" smtClean="0"/>
              <a:t>School Sport PSSA Head Injury Recognition and Referral Form</a:t>
            </a:r>
            <a:endParaRPr lang="en-AU" altLang="en-US" sz="2000" dirty="0" smtClean="0"/>
          </a:p>
        </p:txBody>
      </p:sp>
      <p:pic>
        <p:nvPicPr>
          <p:cNvPr id="174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268760"/>
            <a:ext cx="54006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06437"/>
          </a:xfrm>
        </p:spPr>
        <p:txBody>
          <a:bodyPr/>
          <a:lstStyle/>
          <a:p>
            <a:r>
              <a:rPr lang="en-US" altLang="en-US" sz="2800" smtClean="0"/>
              <a:t>Medical Assessment Clearance</a:t>
            </a:r>
            <a:endParaRPr lang="en-AU" altLang="en-US" sz="2800" smtClean="0"/>
          </a:p>
        </p:txBody>
      </p:sp>
      <p:pic>
        <p:nvPicPr>
          <p:cNvPr id="184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5" y="1052736"/>
            <a:ext cx="5112567"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6 REMOVE AND REFER</a:t>
            </a:r>
            <a:endParaRPr lang="en-AU" altLang="en-US" smtClean="0"/>
          </a:p>
        </p:txBody>
      </p:sp>
      <p:sp>
        <p:nvSpPr>
          <p:cNvPr id="3" name="Content Placeholder 2">
            <a:extLst>
              <a:ext uri="{FF2B5EF4-FFF2-40B4-BE49-F238E27FC236}">
                <a16:creationId xmlns:a16="http://schemas.microsoft.com/office/drawing/2014/main" id="{BF8C1893-8C2D-4963-B755-FB720D439E89}"/>
              </a:ext>
            </a:extLst>
          </p:cNvPr>
          <p:cNvSpPr>
            <a:spLocks noGrp="1"/>
          </p:cNvSpPr>
          <p:nvPr>
            <p:ph idx="1"/>
          </p:nvPr>
        </p:nvSpPr>
        <p:spPr>
          <a:xfrm>
            <a:off x="1115616" y="1268760"/>
            <a:ext cx="7571184" cy="5184576"/>
          </a:xfrm>
        </p:spPr>
        <p:txBody>
          <a:bodyPr/>
          <a:lstStyle/>
          <a:p>
            <a:pPr marL="0" indent="0">
              <a:buFontTx/>
              <a:buNone/>
              <a:defRPr/>
            </a:pPr>
            <a:r>
              <a:rPr lang="en-US" sz="2400" dirty="0"/>
              <a:t>Any observable head knocks, even if  no other signs or symptoms present:</a:t>
            </a:r>
          </a:p>
          <a:p>
            <a:pPr marL="0" indent="0">
              <a:buFontTx/>
              <a:buNone/>
              <a:defRPr/>
            </a:pPr>
            <a:r>
              <a:rPr lang="en-US" sz="2400" dirty="0"/>
              <a:t> • the athlete must be removed from the activity</a:t>
            </a:r>
          </a:p>
          <a:p>
            <a:pPr marL="0" indent="0">
              <a:buFontTx/>
              <a:buNone/>
              <a:defRPr/>
            </a:pPr>
            <a:r>
              <a:rPr lang="en-US" sz="2400" dirty="0"/>
              <a:t> • not allowed to return to that activity that day</a:t>
            </a:r>
          </a:p>
          <a:p>
            <a:pPr marL="0" indent="0">
              <a:buFontTx/>
              <a:buNone/>
              <a:defRPr/>
            </a:pPr>
            <a:r>
              <a:rPr lang="en-US" sz="2400" dirty="0"/>
              <a:t> • Parent/Care giver to be given Head Injury Factsheet</a:t>
            </a:r>
          </a:p>
          <a:p>
            <a:pPr>
              <a:defRPr/>
            </a:pPr>
            <a:r>
              <a:rPr lang="en-US" sz="2400" dirty="0"/>
              <a:t>School Sport protocols for Concussion Management :</a:t>
            </a:r>
          </a:p>
          <a:p>
            <a:pPr marL="0" indent="0">
              <a:buFontTx/>
              <a:buNone/>
              <a:defRPr/>
            </a:pPr>
            <a:r>
              <a:rPr lang="en-US" sz="2400" dirty="0"/>
              <a:t> • Concussion assessment </a:t>
            </a:r>
          </a:p>
          <a:p>
            <a:pPr marL="0" indent="0">
              <a:buFontTx/>
              <a:buNone/>
              <a:defRPr/>
            </a:pPr>
            <a:r>
              <a:rPr lang="en-US" sz="2400" dirty="0"/>
              <a:t>• Mandatory 24 hour rest </a:t>
            </a:r>
          </a:p>
          <a:p>
            <a:pPr marL="0" indent="0">
              <a:buFontTx/>
              <a:buNone/>
              <a:defRPr/>
            </a:pPr>
            <a:r>
              <a:rPr lang="en-US" sz="2400" dirty="0"/>
              <a:t>• Reassessed before returning to activity </a:t>
            </a:r>
          </a:p>
          <a:p>
            <a:pPr marL="0" indent="0">
              <a:buFontTx/>
              <a:buNone/>
              <a:defRPr/>
            </a:pPr>
            <a:r>
              <a:rPr lang="en-US" sz="2400" dirty="0"/>
              <a:t>• Continuous monitoring for further 24 hours</a:t>
            </a:r>
          </a:p>
          <a:p>
            <a:pPr marL="0" indent="0">
              <a:buFontTx/>
              <a:buNone/>
              <a:defRPr/>
            </a:pPr>
            <a:r>
              <a:rPr lang="en-US" sz="2400" dirty="0"/>
              <a:t>   </a:t>
            </a:r>
            <a:r>
              <a:rPr lang="en-US" sz="2800" dirty="0">
                <a:highlight>
                  <a:srgbClr val="FF6600"/>
                </a:highlight>
              </a:rPr>
              <a:t>Any appearance of signs or symptoms of concussion refer for medical assessment</a:t>
            </a:r>
            <a:endParaRPr lang="en-AU" sz="2800" dirty="0">
              <a:highlight>
                <a:srgbClr val="FF6600"/>
              </a:highlight>
            </a:endParaRPr>
          </a:p>
        </p:txBody>
      </p:sp>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908050"/>
            <a:ext cx="7772400" cy="1081088"/>
          </a:xfrm>
        </p:spPr>
        <p:txBody>
          <a:bodyPr/>
          <a:lstStyle/>
          <a:p>
            <a:r>
              <a:rPr lang="en-US" altLang="en-US" smtClean="0"/>
              <a:t>REST</a:t>
            </a:r>
            <a:endParaRPr lang="en-AU" altLang="en-US" smtClean="0"/>
          </a:p>
        </p:txBody>
      </p:sp>
      <p:sp>
        <p:nvSpPr>
          <p:cNvPr id="20483" name="Subtitle 2"/>
          <p:cNvSpPr>
            <a:spLocks noGrp="1" noChangeArrowheads="1"/>
          </p:cNvSpPr>
          <p:nvPr>
            <p:ph type="subTitle" idx="1"/>
          </p:nvPr>
        </p:nvSpPr>
        <p:spPr bwMode="auto">
          <a:xfrm>
            <a:off x="1371600" y="2205038"/>
            <a:ext cx="7016750" cy="3960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b="1" smtClean="0"/>
              <a:t>Once diagnosis is confirmed the main treatment for concussion is </a:t>
            </a:r>
            <a:r>
              <a:rPr lang="en-US" altLang="en-US" sz="2800" b="1" u="sng" smtClean="0"/>
              <a:t>rest </a:t>
            </a:r>
            <a:r>
              <a:rPr lang="en-US" altLang="en-US" sz="2000" b="1" smtClean="0"/>
              <a:t>followed by a gradual return to activity.</a:t>
            </a:r>
          </a:p>
          <a:p>
            <a:r>
              <a:rPr lang="en-US" altLang="en-US" sz="2000" b="1" smtClean="0"/>
              <a:t>Evidence supports a lower rate of recovery in children and adolescents 18 and under </a:t>
            </a:r>
          </a:p>
          <a:p>
            <a:r>
              <a:rPr lang="en-US" altLang="en-US" sz="2000" b="1" smtClean="0"/>
              <a:t>(Elkington et al, 2017) </a:t>
            </a:r>
          </a:p>
          <a:p>
            <a:r>
              <a:rPr lang="en-US" altLang="en-US" sz="2000" b="1" smtClean="0"/>
              <a:t>Recommendation for children is </a:t>
            </a:r>
            <a:r>
              <a:rPr lang="en-US" altLang="en-US" sz="3600" b="1" smtClean="0"/>
              <a:t>48 hours rest</a:t>
            </a:r>
          </a:p>
          <a:p>
            <a:r>
              <a:rPr lang="en-US" altLang="en-US" sz="2000" b="1" smtClean="0"/>
              <a:t>Includes physical and cognitive rest </a:t>
            </a:r>
          </a:p>
          <a:p>
            <a:r>
              <a:rPr lang="en-US" altLang="en-US" sz="2000" b="1" smtClean="0"/>
              <a:t>- No Television, computer games, school etc.</a:t>
            </a:r>
            <a:endParaRPr lang="en-AU" altLang="en-US" sz="2000" b="1" smtClean="0"/>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6ED78FC-0D82-47FF-9C52-CE52487DD89F}"/>
              </a:ext>
            </a:extLst>
          </p:cNvPr>
          <p:cNvSpPr/>
          <p:nvPr/>
        </p:nvSpPr>
        <p:spPr>
          <a:xfrm>
            <a:off x="1835150" y="1196975"/>
            <a:ext cx="6481763" cy="316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n w="0"/>
                <a:solidFill>
                  <a:schemeClr val="tx1"/>
                </a:solidFill>
                <a:effectLst>
                  <a:outerShdw blurRad="38100" dist="19050" dir="2700000" algn="tl" rotWithShape="0">
                    <a:schemeClr val="dk1">
                      <a:alpha val="40000"/>
                    </a:schemeClr>
                  </a:outerShdw>
                </a:effectLst>
              </a:rPr>
              <a:t>IF IN DOUBT, SIT THEM OUT!</a:t>
            </a:r>
            <a:endParaRPr lang="en-AU" sz="4400" dirty="0">
              <a:ln w="0"/>
              <a:solidFill>
                <a:schemeClr val="tx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5787C916-2B95-411D-8DD2-1F0FED9F96D5}"/>
              </a:ext>
            </a:extLst>
          </p:cNvPr>
          <p:cNvSpPr/>
          <p:nvPr/>
        </p:nvSpPr>
        <p:spPr>
          <a:xfrm>
            <a:off x="1295400" y="5229225"/>
            <a:ext cx="7561263" cy="1366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Children 18 years or under - No return to contact/collision </a:t>
            </a:r>
          </a:p>
          <a:p>
            <a:pPr algn="ctr">
              <a:defRPr/>
            </a:pPr>
            <a:r>
              <a:rPr lang="en-US" dirty="0">
                <a:ln w="0"/>
                <a:solidFill>
                  <a:schemeClr val="tx1"/>
                </a:solidFill>
                <a:effectLst>
                  <a:outerShdw blurRad="38100" dist="19050" dir="2700000" algn="tl" rotWithShape="0">
                    <a:schemeClr val="dk1">
                      <a:alpha val="40000"/>
                    </a:schemeClr>
                  </a:outerShdw>
                </a:effectLst>
              </a:rPr>
              <a:t> activities before 14 days from complete resolution of all concussion symptoms </a:t>
            </a:r>
            <a:endParaRPr lang="en-AU"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115888"/>
            <a:ext cx="7486650" cy="1296987"/>
          </a:xfrm>
        </p:spPr>
        <p:txBody>
          <a:bodyPr/>
          <a:lstStyle/>
          <a:p>
            <a:r>
              <a:rPr lang="en-US" altLang="en-US" smtClean="0"/>
              <a:t>7 Return to Learn and Play</a:t>
            </a:r>
            <a:endParaRPr lang="en-AU" altLang="en-US" smtClean="0"/>
          </a:p>
        </p:txBody>
      </p:sp>
      <p:sp>
        <p:nvSpPr>
          <p:cNvPr id="3" name="Subtitle 2">
            <a:extLst>
              <a:ext uri="{FF2B5EF4-FFF2-40B4-BE49-F238E27FC236}">
                <a16:creationId xmlns:a16="http://schemas.microsoft.com/office/drawing/2014/main" id="{FE8EC756-1A98-4463-92FF-7E59CAC14FCA}"/>
              </a:ext>
            </a:extLst>
          </p:cNvPr>
          <p:cNvSpPr>
            <a:spLocks noGrp="1"/>
          </p:cNvSpPr>
          <p:nvPr>
            <p:ph type="subTitle" idx="1"/>
          </p:nvPr>
        </p:nvSpPr>
        <p:spPr>
          <a:xfrm>
            <a:off x="1475656" y="1196752"/>
            <a:ext cx="6696744" cy="5661248"/>
          </a:xfrm>
        </p:spPr>
        <p:txBody>
          <a:bodyPr/>
          <a:lstStyle/>
          <a:p>
            <a:pPr>
              <a:defRPr/>
            </a:pPr>
            <a:r>
              <a:rPr lang="en-US" sz="2800" b="1" dirty="0">
                <a:highlight>
                  <a:srgbClr val="FF6600"/>
                </a:highlight>
              </a:rPr>
              <a:t>Return to learn takes priority over return to play!</a:t>
            </a:r>
          </a:p>
          <a:p>
            <a:pPr marL="514350" indent="-514350">
              <a:buFontTx/>
              <a:buAutoNum type="arabicPeriod"/>
              <a:defRPr/>
            </a:pPr>
            <a:r>
              <a:rPr lang="en-US" sz="2000" dirty="0"/>
              <a:t>Daily activities while remaining symptom free – work/school</a:t>
            </a:r>
          </a:p>
          <a:p>
            <a:pPr>
              <a:defRPr/>
            </a:pPr>
            <a:endParaRPr lang="en-US" sz="2000" dirty="0"/>
          </a:p>
          <a:p>
            <a:pPr>
              <a:defRPr/>
            </a:pPr>
            <a:r>
              <a:rPr lang="en-US" sz="2000" dirty="0"/>
              <a:t>2. Light aerobic exercise – walking, swimming or stationary cycle at a slow to medium pace </a:t>
            </a:r>
          </a:p>
          <a:p>
            <a:pPr>
              <a:defRPr/>
            </a:pPr>
            <a:endParaRPr lang="en-US" sz="2000" dirty="0"/>
          </a:p>
          <a:p>
            <a:pPr>
              <a:defRPr/>
            </a:pPr>
            <a:r>
              <a:rPr lang="en-US" sz="2000" dirty="0"/>
              <a:t>3. Sport-specific exercise – running drills, no activities with head impact </a:t>
            </a:r>
          </a:p>
          <a:p>
            <a:pPr>
              <a:defRPr/>
            </a:pPr>
            <a:r>
              <a:rPr lang="en-US" sz="2000" dirty="0"/>
              <a:t>4. Non-contact training drills – harder training drills, start progressive strength or weight training</a:t>
            </a:r>
          </a:p>
          <a:p>
            <a:pPr>
              <a:defRPr/>
            </a:pPr>
            <a:r>
              <a:rPr lang="en-US" sz="2000" dirty="0"/>
              <a:t> AFTER RECEIVING MEDICAL CLEARANCE </a:t>
            </a:r>
          </a:p>
          <a:p>
            <a:pPr>
              <a:defRPr/>
            </a:pPr>
            <a:r>
              <a:rPr lang="en-US" sz="2000" dirty="0"/>
              <a:t>5. Full contact training – normal training activities </a:t>
            </a:r>
          </a:p>
          <a:p>
            <a:pPr>
              <a:defRPr/>
            </a:pPr>
            <a:r>
              <a:rPr lang="en-US" sz="2000" dirty="0"/>
              <a:t>6. Return to play</a:t>
            </a:r>
            <a:endParaRPr lang="en-AU" sz="2000" dirty="0"/>
          </a:p>
        </p:txBody>
      </p:sp>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588" y="0"/>
            <a:ext cx="406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052513"/>
            <a:ext cx="7773988" cy="720725"/>
          </a:xfrm>
        </p:spPr>
        <p:txBody>
          <a:bodyPr/>
          <a:lstStyle/>
          <a:p>
            <a:r>
              <a:rPr lang="en-US" altLang="en-US" smtClean="0"/>
              <a:t>Topics </a:t>
            </a:r>
            <a:endParaRPr lang="en-AU" altLang="en-US" smtClean="0"/>
          </a:p>
        </p:txBody>
      </p:sp>
      <p:sp>
        <p:nvSpPr>
          <p:cNvPr id="6147" name="Subtitle 2"/>
          <p:cNvSpPr>
            <a:spLocks noGrp="1" noChangeArrowheads="1"/>
          </p:cNvSpPr>
          <p:nvPr>
            <p:ph type="subTitle" idx="1"/>
          </p:nvPr>
        </p:nvSpPr>
        <p:spPr bwMode="auto">
          <a:xfrm>
            <a:off x="1371600" y="1781175"/>
            <a:ext cx="7088188"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smtClean="0"/>
              <a:t>1 Introduction </a:t>
            </a:r>
          </a:p>
          <a:p>
            <a:r>
              <a:rPr lang="en-US" altLang="en-US" sz="2400" smtClean="0"/>
              <a:t>2 Incidence </a:t>
            </a:r>
          </a:p>
          <a:p>
            <a:r>
              <a:rPr lang="en-US" altLang="en-US" sz="2400" smtClean="0"/>
              <a:t>3 What is Concussion?</a:t>
            </a:r>
          </a:p>
          <a:p>
            <a:r>
              <a:rPr lang="en-US" altLang="en-US" sz="2400" smtClean="0"/>
              <a:t>4 Concussion in children</a:t>
            </a:r>
          </a:p>
          <a:p>
            <a:r>
              <a:rPr lang="en-US" altLang="en-US" sz="2400" smtClean="0"/>
              <a:t>5 Recognising </a:t>
            </a:r>
          </a:p>
          <a:p>
            <a:r>
              <a:rPr lang="en-US" altLang="en-US" sz="2400" smtClean="0"/>
              <a:t> 6 Remove and Refer</a:t>
            </a:r>
          </a:p>
          <a:p>
            <a:r>
              <a:rPr lang="en-US" altLang="en-US" sz="2400" smtClean="0"/>
              <a:t> 7 Return to learn and play</a:t>
            </a:r>
          </a:p>
          <a:p>
            <a:r>
              <a:rPr lang="en-US" altLang="en-US" sz="2400" smtClean="0"/>
              <a:t>8 Under reporting is still a problem</a:t>
            </a:r>
          </a:p>
          <a:p>
            <a:r>
              <a:rPr lang="en-US" altLang="en-US" sz="2400" smtClean="0"/>
              <a:t>9 REMEMBER: Keep children safe at school sport</a:t>
            </a:r>
          </a:p>
          <a:p>
            <a:r>
              <a:rPr lang="en-US" altLang="en-US" sz="2400" smtClean="0"/>
              <a:t> Banned Activities and Staff Ratios</a:t>
            </a:r>
          </a:p>
          <a:p>
            <a:endParaRPr lang="en-AU" altLang="en-US" smtClean="0"/>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116013" y="312738"/>
            <a:ext cx="7570787" cy="1066800"/>
          </a:xfrm>
        </p:spPr>
        <p:txBody>
          <a:bodyPr/>
          <a:lstStyle/>
          <a:p>
            <a:r>
              <a:rPr lang="en-US" altLang="en-US" smtClean="0"/>
              <a:t>8 Under Reporting is a Problem</a:t>
            </a:r>
            <a:endParaRPr lang="en-AU" altLang="en-US" smtClean="0"/>
          </a:p>
        </p:txBody>
      </p:sp>
      <p:sp>
        <p:nvSpPr>
          <p:cNvPr id="24579" name="Rectangle 3"/>
          <p:cNvSpPr>
            <a:spLocks noChangeArrowheads="1"/>
          </p:cNvSpPr>
          <p:nvPr/>
        </p:nvSpPr>
        <p:spPr bwMode="auto">
          <a:xfrm>
            <a:off x="1835150" y="1700213"/>
            <a:ext cx="62658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212721"/>
                </a:solidFill>
                <a:latin typeface="Simplon"/>
              </a:rPr>
              <a:t>Parents and teachers need to have a good understanding of concussion in order to appreciate the importance of identifying symptoms and supporting athletes during recovery and as they return to sport. Parents and teachers must be able to recognise the symptoms and signs of concussion in order to detect concussion when no medical supervision is present.</a:t>
            </a:r>
          </a:p>
          <a:p>
            <a:endParaRPr lang="en-US" altLang="en-US" sz="2000">
              <a:solidFill>
                <a:srgbClr val="212721"/>
              </a:solidFill>
              <a:latin typeface="Simplon"/>
            </a:endParaRPr>
          </a:p>
          <a:p>
            <a:r>
              <a:rPr lang="en-US" altLang="en-US" sz="2000">
                <a:solidFill>
                  <a:srgbClr val="212721"/>
                </a:solidFill>
                <a:latin typeface="Simplon"/>
              </a:rPr>
              <a:t>Athletes need to have a good understanding of concussion in order to appreciate the importance of reporting symptoms and complying with rest and return to sport advice</a:t>
            </a:r>
            <a:r>
              <a:rPr lang="en-US" altLang="en-US" sz="2000" b="1">
                <a:solidFill>
                  <a:srgbClr val="212721"/>
                </a:solidFill>
                <a:latin typeface="Simplon"/>
              </a:rPr>
              <a:t>.</a:t>
            </a:r>
            <a:endParaRPr lang="en-AU" altLang="en-US" sz="2000" b="1"/>
          </a:p>
          <a:p>
            <a:endParaRPr lang="en-US" altLang="en-US">
              <a:solidFill>
                <a:srgbClr val="212721"/>
              </a:solidFill>
              <a:latin typeface="Simplon"/>
            </a:endParaRPr>
          </a:p>
          <a:p>
            <a:endParaRPr lang="en-US" altLang="en-US">
              <a:solidFill>
                <a:srgbClr val="212721"/>
              </a:solidFill>
              <a:latin typeface="Simplon"/>
            </a:endParaRPr>
          </a:p>
          <a:p>
            <a:endParaRPr lang="en-AU" altLang="en-US"/>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71550" y="404813"/>
            <a:ext cx="7777163" cy="1295400"/>
          </a:xfrm>
        </p:spPr>
        <p:txBody>
          <a:bodyPr anchor="t"/>
          <a:lstStyle/>
          <a:p>
            <a:r>
              <a:rPr lang="en-AU" altLang="en-US" smtClean="0"/>
              <a:t>9 </a:t>
            </a:r>
            <a:r>
              <a:rPr lang="en-AU" altLang="en-US" sz="2800" smtClean="0"/>
              <a:t>Keep children safe at school sport</a:t>
            </a:r>
            <a:br>
              <a:rPr lang="en-AU" altLang="en-US" sz="2800" smtClean="0"/>
            </a:br>
            <a:r>
              <a:rPr lang="en-AU" altLang="en-US" sz="2800" smtClean="0"/>
              <a:t>Remember Banned Activities at School Sport</a:t>
            </a:r>
          </a:p>
        </p:txBody>
      </p:sp>
      <p:sp>
        <p:nvSpPr>
          <p:cNvPr id="25603" name="Content Placeholder 2"/>
          <p:cNvSpPr>
            <a:spLocks noGrp="1"/>
          </p:cNvSpPr>
          <p:nvPr>
            <p:ph idx="1"/>
          </p:nvPr>
        </p:nvSpPr>
        <p:spPr bwMode="auto">
          <a:xfrm>
            <a:off x="1258888" y="1700213"/>
            <a:ext cx="7705725" cy="5157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smtClean="0"/>
              <a:t>Requirements for All Sport and Physical Activity should be consulted on https://app.education.nsw.gov.au/sport/page/1114</a:t>
            </a:r>
            <a:endParaRPr lang="en-AU" altLang="en-US" sz="1600" b="1" smtClean="0"/>
          </a:p>
          <a:p>
            <a:r>
              <a:rPr lang="en-AU" altLang="en-US" sz="1600" b="1" smtClean="0"/>
              <a:t>Banned Activities</a:t>
            </a:r>
          </a:p>
          <a:p>
            <a:r>
              <a:rPr lang="en-AU" altLang="en-US" sz="1600" smtClean="0"/>
              <a:t>Some activities are banned for inclusion in school sports and physical activity programs. The following activities </a:t>
            </a:r>
            <a:r>
              <a:rPr lang="en-AU" altLang="en-US" sz="1600" b="1" u="sng" smtClean="0"/>
              <a:t>must not be </a:t>
            </a:r>
            <a:r>
              <a:rPr lang="en-AU" altLang="en-US" sz="1600" b="1" smtClean="0"/>
              <a:t>undertaken</a:t>
            </a:r>
            <a:r>
              <a:rPr lang="en-AU" altLang="en-US" sz="1600" smtClean="0"/>
              <a:t> (*this is not an exhaustive list):</a:t>
            </a:r>
          </a:p>
          <a:p>
            <a:r>
              <a:rPr lang="en-AU" altLang="en-US" sz="1800" b="1" smtClean="0"/>
              <a:t>Bungee Jumping </a:t>
            </a:r>
          </a:p>
          <a:p>
            <a:r>
              <a:rPr lang="en-AU" altLang="en-US" sz="1800" b="1" smtClean="0"/>
              <a:t>Rock Fishing </a:t>
            </a:r>
          </a:p>
          <a:p>
            <a:r>
              <a:rPr lang="en-AU" altLang="en-US" sz="1800" b="1" smtClean="0"/>
              <a:t>Tobogganing </a:t>
            </a:r>
          </a:p>
          <a:p>
            <a:r>
              <a:rPr lang="en-AU" altLang="en-US" sz="1800" b="1" smtClean="0"/>
              <a:t>Break Dancing </a:t>
            </a:r>
          </a:p>
          <a:p>
            <a:r>
              <a:rPr lang="en-AU" altLang="en-US" sz="1800" b="1" smtClean="0"/>
              <a:t>Hang Gliding </a:t>
            </a:r>
          </a:p>
          <a:p>
            <a:r>
              <a:rPr lang="en-AU" altLang="en-US" sz="1800" b="1" smtClean="0"/>
              <a:t>Rodeo </a:t>
            </a:r>
          </a:p>
          <a:p>
            <a:r>
              <a:rPr lang="en-AU" altLang="en-US" sz="1800" b="1" smtClean="0"/>
              <a:t>Boxing </a:t>
            </a:r>
          </a:p>
          <a:p>
            <a:pPr>
              <a:buFont typeface="Wingdings" panose="05000000000000000000" pitchFamily="2" charset="2"/>
              <a:buChar char="v"/>
            </a:pPr>
            <a:r>
              <a:rPr lang="en-US" altLang="en-US" sz="1800" b="1" smtClean="0"/>
              <a:t>Note</a:t>
            </a:r>
            <a:r>
              <a:rPr lang="en-AU" altLang="en-US" sz="1800" b="1" smtClean="0"/>
              <a:t> some sports require specific teacher training to undertake the activity with students and must be Principal endorsed (gymnastics, martial arts, cycling, rugby league, bushwalking, golf</a:t>
            </a:r>
            <a:r>
              <a:rPr lang="en-AU" altLang="en-US" sz="1800" smtClean="0"/>
              <a:t> </a:t>
            </a:r>
            <a:r>
              <a:rPr lang="en-AU" altLang="en-US" sz="1800" b="1" smtClean="0"/>
              <a:t>*this is not an exhaustive list)</a:t>
            </a:r>
          </a:p>
          <a:p>
            <a:endParaRPr lang="en-AU" altLang="en-US" sz="1600" smtClean="0"/>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a:xfrm>
            <a:off x="1042988" y="274638"/>
            <a:ext cx="7643812" cy="1425575"/>
          </a:xfrm>
        </p:spPr>
        <p:txBody>
          <a:bodyPr anchor="t"/>
          <a:lstStyle/>
          <a:p>
            <a:r>
              <a:rPr lang="en-AU" altLang="en-US" b="1" smtClean="0"/>
              <a:t>9 Staff/Student Ratio</a:t>
            </a:r>
            <a:r>
              <a:rPr lang="en-AU" altLang="en-US" smtClean="0"/>
              <a:t/>
            </a:r>
            <a:br>
              <a:rPr lang="en-AU" altLang="en-US" smtClean="0"/>
            </a:br>
            <a:endParaRPr lang="en-AU" altLang="en-US" smtClean="0"/>
          </a:p>
        </p:txBody>
      </p:sp>
      <p:sp>
        <p:nvSpPr>
          <p:cNvPr id="26627" name="Content Placeholder 4"/>
          <p:cNvSpPr>
            <a:spLocks noGrp="1"/>
          </p:cNvSpPr>
          <p:nvPr>
            <p:ph idx="1"/>
          </p:nvPr>
        </p:nvSpPr>
        <p:spPr bwMode="auto">
          <a:xfrm>
            <a:off x="1258888" y="1484313"/>
            <a:ext cx="7345362"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1600" smtClean="0"/>
              <a:t>In general, the teacher to student ratio for scheduled sport activities should not exceed 1:30. However, a significant number of sporting activities, particularly aquatic and outdoor recreation activities, have specific teacher/instructor to student ratios. Where relevant this information has been noted in the </a:t>
            </a:r>
            <a:r>
              <a:rPr lang="en-AU" altLang="en-US" sz="1600" u="sng" smtClean="0"/>
              <a:t>SPORT SAFETY</a:t>
            </a:r>
            <a:r>
              <a:rPr lang="en-AU" altLang="en-US" sz="1600" smtClean="0"/>
              <a:t> Guidelines.</a:t>
            </a:r>
          </a:p>
          <a:p>
            <a:r>
              <a:rPr lang="en-AU" altLang="en-US" sz="1600" smtClean="0"/>
              <a:t>At the discretion of the principal, the number of supervising teachers, at times, will be greater than in the stated ratio because of:</a:t>
            </a:r>
          </a:p>
          <a:p>
            <a:r>
              <a:rPr lang="en-AU" altLang="en-US" sz="1600" smtClean="0"/>
              <a:t>the age, experience or capabilities of the students </a:t>
            </a:r>
          </a:p>
          <a:p>
            <a:r>
              <a:rPr lang="en-AU" altLang="en-US" sz="1600" smtClean="0"/>
              <a:t>maturity of the participants </a:t>
            </a:r>
          </a:p>
          <a:p>
            <a:r>
              <a:rPr lang="en-AU" altLang="en-US" sz="1600" smtClean="0"/>
              <a:t>the combined experience or expertise of the staff </a:t>
            </a:r>
          </a:p>
          <a:p>
            <a:r>
              <a:rPr lang="en-AU" altLang="en-US" sz="1600" smtClean="0"/>
              <a:t>the nature of the area in which the activity is to be conducted </a:t>
            </a:r>
          </a:p>
          <a:p>
            <a:r>
              <a:rPr lang="en-AU" altLang="en-US" sz="1600" smtClean="0"/>
              <a:t>the nature of the activity </a:t>
            </a:r>
          </a:p>
          <a:p>
            <a:r>
              <a:rPr lang="en-AU" altLang="en-US" sz="1600" smtClean="0"/>
              <a:t>method of travel </a:t>
            </a:r>
          </a:p>
          <a:p>
            <a:r>
              <a:rPr lang="en-AU" altLang="en-US" sz="1600" smtClean="0"/>
              <a:t>experience and qualifications of the adult supervisors. </a:t>
            </a:r>
          </a:p>
          <a:p>
            <a:r>
              <a:rPr lang="en-AU" altLang="en-US" sz="1600" b="1" smtClean="0"/>
              <a:t>Any activity involving swimming or water activities and/or overnight stay is to be accompanied by a member of staff who possesses current training in cardio-pulmonary resuscitation.</a:t>
            </a:r>
            <a:endParaRPr lang="en-AU" altLang="en-US" sz="1600" smtClean="0"/>
          </a:p>
          <a:p>
            <a:endParaRPr lang="en-AU" altLang="en-US" sz="1800" smtClean="0"/>
          </a:p>
        </p:txBody>
      </p:sp>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0DBC2-6B9F-4681-9241-98DFC2B495CB}"/>
              </a:ext>
            </a:extLst>
          </p:cNvPr>
          <p:cNvSpPr/>
          <p:nvPr/>
        </p:nvSpPr>
        <p:spPr>
          <a:xfrm>
            <a:off x="1476375" y="2565400"/>
            <a:ext cx="7199313" cy="4646613"/>
          </a:xfrm>
          <a:prstGeom prst="rect">
            <a:avLst/>
          </a:prstGeom>
        </p:spPr>
        <p:txBody>
          <a:bodyPr>
            <a:spAutoFit/>
          </a:bodyPr>
          <a:lstStyle/>
          <a:p>
            <a:pPr>
              <a:defRPr/>
            </a:pPr>
            <a:endParaRPr lang="en-AU" dirty="0"/>
          </a:p>
          <a:p>
            <a:pPr marL="285750" indent="-285750">
              <a:buFont typeface="Arial" panose="020B0604020202020204" pitchFamily="34" charset="0"/>
              <a:buChar char="•"/>
              <a:defRPr/>
            </a:pPr>
            <a:endParaRPr lang="en-AU" dirty="0"/>
          </a:p>
          <a:p>
            <a:pPr marL="285750" indent="-285750">
              <a:buFont typeface="Arial" panose="020B0604020202020204" pitchFamily="34" charset="0"/>
              <a:buChar char="•"/>
              <a:defRPr/>
            </a:pPr>
            <a:endParaRPr lang="en-AU" sz="1600" b="1" dirty="0"/>
          </a:p>
          <a:p>
            <a:pPr marL="285750" indent="-285750">
              <a:buFont typeface="Arial" panose="020B0604020202020204" pitchFamily="34" charset="0"/>
              <a:buChar char="•"/>
              <a:defRPr/>
            </a:pPr>
            <a:r>
              <a:rPr lang="en-AU" sz="1600" b="1" dirty="0"/>
              <a:t>Australian Football League </a:t>
            </a:r>
            <a:r>
              <a:rPr lang="en-AU" sz="1600" dirty="0"/>
              <a:t>aflcommunityclub.com.au/index.php?id=66</a:t>
            </a:r>
          </a:p>
          <a:p>
            <a:pPr>
              <a:defRPr/>
            </a:pPr>
            <a:r>
              <a:rPr lang="en-AU" sz="1600" dirty="0"/>
              <a:t>•    </a:t>
            </a:r>
            <a:r>
              <a:rPr lang="en-AU" sz="1600" b="1" dirty="0"/>
              <a:t>National Rugby League </a:t>
            </a:r>
          </a:p>
          <a:p>
            <a:pPr>
              <a:defRPr/>
            </a:pPr>
            <a:r>
              <a:rPr lang="en-AU" sz="1600" dirty="0"/>
              <a:t>https://playnrl.com/media/2604/the-management-of-concussion-in-rugby-league-final.pdf</a:t>
            </a:r>
          </a:p>
          <a:p>
            <a:pPr>
              <a:defRPr/>
            </a:pPr>
            <a:r>
              <a:rPr lang="en-AU" sz="1600" dirty="0"/>
              <a:t>•    </a:t>
            </a:r>
            <a:r>
              <a:rPr lang="en-AU" sz="1600" b="1" dirty="0"/>
              <a:t>Basketball Australia </a:t>
            </a:r>
          </a:p>
          <a:p>
            <a:pPr>
              <a:defRPr/>
            </a:pPr>
            <a:r>
              <a:rPr lang="en-AU" sz="1600" dirty="0"/>
              <a:t>http://www.basketball.net.au/wp-content/uploads/2014/05/Concussion-Guideline.pdf</a:t>
            </a:r>
          </a:p>
          <a:p>
            <a:pPr>
              <a:defRPr/>
            </a:pPr>
            <a:r>
              <a:rPr lang="en-AU" sz="1600" dirty="0"/>
              <a:t>•    </a:t>
            </a:r>
            <a:r>
              <a:rPr lang="en-AU" sz="1600" b="1" dirty="0"/>
              <a:t>Football Federation Australia </a:t>
            </a:r>
            <a:r>
              <a:rPr lang="en-AU" sz="1600" dirty="0"/>
              <a:t>https://www.ffa.com.au/sites/ffa/files/2018-01/18-0102%20FFA%20Concussion%20Guidelines%20%28final%29.pdf?_ ga=2.113230029.818472769.1533772800-1702376216.1531715461</a:t>
            </a:r>
          </a:p>
          <a:p>
            <a:pPr marL="285750" indent="-285750">
              <a:buFont typeface="Arial" panose="020B0604020202020204" pitchFamily="34" charset="0"/>
              <a:buChar char="•"/>
              <a:defRPr/>
            </a:pPr>
            <a:r>
              <a:rPr lang="en-US" sz="1600" b="1" dirty="0"/>
              <a:t>N</a:t>
            </a:r>
            <a:r>
              <a:rPr lang="en-AU" sz="1600" b="1" dirty="0"/>
              <a:t>etball Australia</a:t>
            </a:r>
          </a:p>
          <a:p>
            <a:pPr>
              <a:defRPr/>
            </a:pPr>
            <a:r>
              <a:rPr lang="en-AU" sz="1600" dirty="0"/>
              <a:t>https://s3-ap-southeast-2.amazonaws.com/netball-wp-assets/wp-content/uploads/2018/08/27112251/Concussion-Policy_FINAL-02.04.183.pdf</a:t>
            </a:r>
          </a:p>
          <a:p>
            <a:pPr>
              <a:defRPr/>
            </a:pPr>
            <a:endParaRPr lang="en-AU" b="1" dirty="0"/>
          </a:p>
          <a:p>
            <a:pPr marL="285750" indent="-285750">
              <a:buFont typeface="Arial" panose="020B0604020202020204" pitchFamily="34" charset="0"/>
              <a:buChar char="•"/>
              <a:defRPr/>
            </a:pPr>
            <a:endParaRPr lang="en-AU" b="1" dirty="0"/>
          </a:p>
        </p:txBody>
      </p:sp>
      <p:sp>
        <p:nvSpPr>
          <p:cNvPr id="27651" name="Title 2"/>
          <p:cNvSpPr>
            <a:spLocks noGrp="1"/>
          </p:cNvSpPr>
          <p:nvPr>
            <p:ph type="title"/>
          </p:nvPr>
        </p:nvSpPr>
        <p:spPr>
          <a:xfrm>
            <a:off x="1187450" y="22225"/>
            <a:ext cx="8075613" cy="1893888"/>
          </a:xfrm>
        </p:spPr>
        <p:txBody>
          <a:bodyPr/>
          <a:lstStyle/>
          <a:p>
            <a:r>
              <a:rPr lang="en-US" altLang="en-US" smtClean="0"/>
              <a:t>Sporting Organisation Guidelines on concussion</a:t>
            </a:r>
            <a:br>
              <a:rPr lang="en-US" altLang="en-US" smtClean="0"/>
            </a:br>
            <a:endParaRPr lang="en-AU" altLang="en-US" smtClean="0"/>
          </a:p>
        </p:txBody>
      </p:sp>
      <p:sp>
        <p:nvSpPr>
          <p:cNvPr id="3" name="Rectangle 2">
            <a:extLst>
              <a:ext uri="{FF2B5EF4-FFF2-40B4-BE49-F238E27FC236}">
                <a16:creationId xmlns:a16="http://schemas.microsoft.com/office/drawing/2014/main" id="{81CB294D-6FF3-4C24-B818-A76F7993A0EA}"/>
              </a:ext>
            </a:extLst>
          </p:cNvPr>
          <p:cNvSpPr/>
          <p:nvPr/>
        </p:nvSpPr>
        <p:spPr>
          <a:xfrm>
            <a:off x="1476375" y="1557338"/>
            <a:ext cx="7199313"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Sporting organisations in Australia have responded to the increased concern regarding concussion. The four major football codes have introduced rule changes in recent years to ensure more thorough clinical assessment of the athlete with suspected concussion and to enforce guidelines around management of the concussed athlete.</a:t>
            </a:r>
            <a:endParaRPr lang="en-AU"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1 Introduction</a:t>
            </a:r>
            <a:endParaRPr lang="en-AU" altLang="en-US" smtClean="0"/>
          </a:p>
        </p:txBody>
      </p:sp>
      <p:sp>
        <p:nvSpPr>
          <p:cNvPr id="7171" name="Content Placeholder 2">
            <a:extLst>
              <a:ext uri="{FF2B5EF4-FFF2-40B4-BE49-F238E27FC236}">
                <a16:creationId xmlns:a16="http://schemas.microsoft.com/office/drawing/2014/main" id="{FC1791C0-BFD8-4BF5-A229-02ABFEF6966B}"/>
              </a:ext>
            </a:extLst>
          </p:cNvPr>
          <p:cNvSpPr>
            <a:spLocks noGrp="1" noChangeArrowheads="1"/>
          </p:cNvSpPr>
          <p:nvPr>
            <p:ph idx="1"/>
          </p:nvPr>
        </p:nvSpPr>
        <p:spPr bwMode="auto">
          <a:xfrm>
            <a:off x="1042988" y="1773238"/>
            <a:ext cx="7643812" cy="4352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v"/>
              <a:defRPr/>
            </a:pPr>
            <a:r>
              <a:rPr lang="en-US" altLang="en-US" sz="2800" dirty="0"/>
              <a:t>‘</a:t>
            </a:r>
            <a:r>
              <a:rPr lang="en-US" altLang="en-US" sz="2800" b="1" dirty="0"/>
              <a:t>Sport-related concussion is a growing health concern in Australia’ </a:t>
            </a:r>
          </a:p>
          <a:p>
            <a:pPr marL="0" indent="0">
              <a:buFontTx/>
              <a:buNone/>
              <a:defRPr/>
            </a:pPr>
            <a:r>
              <a:rPr lang="en-US" altLang="en-US" sz="2800" b="1" dirty="0"/>
              <a:t>    </a:t>
            </a:r>
            <a:r>
              <a:rPr lang="en-US" altLang="en-US" sz="2000" dirty="0"/>
              <a:t>(Elkington et al, 2018)</a:t>
            </a:r>
          </a:p>
          <a:p>
            <a:pPr marL="0" indent="0">
              <a:buFontTx/>
              <a:buNone/>
              <a:defRPr/>
            </a:pPr>
            <a:endParaRPr lang="en-US" altLang="en-US" sz="2000" dirty="0"/>
          </a:p>
          <a:p>
            <a:pPr>
              <a:buFont typeface="Wingdings" panose="05000000000000000000" pitchFamily="2" charset="2"/>
              <a:buChar char="v"/>
              <a:defRPr/>
            </a:pPr>
            <a:r>
              <a:rPr lang="en-US" altLang="en-US" sz="2000" dirty="0"/>
              <a:t>Concussion in Sport Australia Position Statement (Elkington et al, 2018) - evidence based information - safety and welfare of Australians participating in sports - update in 2018 includes comprehensive information of concussion in children - targeted education key to improving awareness and understanding in the community</a:t>
            </a:r>
          </a:p>
          <a:p>
            <a:pPr>
              <a:buFont typeface="Wingdings" panose="05000000000000000000" pitchFamily="2" charset="2"/>
              <a:buChar char="v"/>
              <a:defRPr/>
            </a:pPr>
            <a:r>
              <a:rPr lang="en-US" altLang="en-US" sz="2800" b="1" dirty="0"/>
              <a:t>https://concussioninsport.gov.au/home</a:t>
            </a: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333375"/>
            <a:ext cx="7772400" cy="1655763"/>
          </a:xfrm>
        </p:spPr>
        <p:txBody>
          <a:bodyPr/>
          <a:lstStyle/>
          <a:p>
            <a:r>
              <a:rPr lang="en-US" altLang="en-US" smtClean="0"/>
              <a:t>2 Incidence</a:t>
            </a:r>
            <a:endParaRPr lang="en-AU" altLang="en-US" smtClean="0"/>
          </a:p>
        </p:txBody>
      </p:sp>
      <p:sp>
        <p:nvSpPr>
          <p:cNvPr id="3" name="Subtitle 2">
            <a:extLst>
              <a:ext uri="{FF2B5EF4-FFF2-40B4-BE49-F238E27FC236}">
                <a16:creationId xmlns:a16="http://schemas.microsoft.com/office/drawing/2014/main" id="{6D933DC9-4567-4282-A76D-042D2B92C5F0}"/>
              </a:ext>
            </a:extLst>
          </p:cNvPr>
          <p:cNvSpPr>
            <a:spLocks noGrp="1"/>
          </p:cNvSpPr>
          <p:nvPr>
            <p:ph type="subTitle" idx="1"/>
          </p:nvPr>
        </p:nvSpPr>
        <p:spPr>
          <a:xfrm>
            <a:off x="1371600" y="2349500"/>
            <a:ext cx="6400800" cy="3289300"/>
          </a:xfrm>
        </p:spPr>
        <p:txBody>
          <a:bodyPr/>
          <a:lstStyle/>
          <a:p>
            <a:pPr marL="342900" indent="-342900">
              <a:buFont typeface="Wingdings" panose="05000000000000000000" pitchFamily="2" charset="2"/>
              <a:buChar char="v"/>
              <a:defRPr/>
            </a:pPr>
            <a:r>
              <a:rPr lang="en-US" sz="2000" dirty="0"/>
              <a:t>Rates of concussion are increasing</a:t>
            </a:r>
          </a:p>
          <a:p>
            <a:pPr marL="342900" indent="-342900">
              <a:buFont typeface="Wingdings" panose="05000000000000000000" pitchFamily="2" charset="2"/>
              <a:buChar char="v"/>
              <a:defRPr/>
            </a:pPr>
            <a:r>
              <a:rPr lang="en-US" sz="2000" dirty="0"/>
              <a:t>Sports with highest concussion rates (per 100,000 participants) • Motor sports 181 • Equestrian 130 • Australian Football 80 • Rugby (all codes) 50 </a:t>
            </a:r>
          </a:p>
          <a:p>
            <a:pPr>
              <a:defRPr/>
            </a:pPr>
            <a:r>
              <a:rPr lang="en-US" sz="2000" dirty="0"/>
              <a:t>(Finch et al, 2013)</a:t>
            </a:r>
          </a:p>
          <a:p>
            <a:pPr marL="342900" indent="-342900">
              <a:buFont typeface="Wingdings" panose="05000000000000000000" pitchFamily="2" charset="2"/>
              <a:buChar char="v"/>
              <a:defRPr/>
            </a:pPr>
            <a:r>
              <a:rPr lang="en-US" sz="2800" b="1" dirty="0"/>
              <a:t>Incidence of concussion is higher in children than any other age group.</a:t>
            </a:r>
            <a:endParaRPr lang="en-AU" sz="2800" b="1" dirty="0"/>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3 What is concussion?</a:t>
            </a:r>
            <a:endParaRPr lang="en-AU" altLang="en-US" smtClean="0"/>
          </a:p>
        </p:txBody>
      </p:sp>
      <p:pic>
        <p:nvPicPr>
          <p:cNvPr id="9219" name="Content Placeholder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06563" y="2565400"/>
            <a:ext cx="2857500" cy="2058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ontent Placeholder 3"/>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t>Traumatic brain injury</a:t>
            </a:r>
          </a:p>
          <a:p>
            <a:r>
              <a:rPr lang="en-US" altLang="en-US" sz="2000" smtClean="0"/>
              <a:t> Disturbance in brain function caused by direct or indirect force to the head</a:t>
            </a:r>
          </a:p>
          <a:p>
            <a:r>
              <a:rPr lang="en-US" altLang="en-US" sz="2000" smtClean="0"/>
              <a:t> Short lived impairment of neurological function</a:t>
            </a:r>
          </a:p>
          <a:p>
            <a:r>
              <a:rPr lang="en-US" altLang="en-US" sz="2000" smtClean="0"/>
              <a:t> Evolving injury</a:t>
            </a:r>
          </a:p>
          <a:p>
            <a:r>
              <a:rPr lang="en-US" altLang="en-US" sz="2000" smtClean="0"/>
              <a:t>Symptoms usually resolve themselves within 14 days</a:t>
            </a:r>
          </a:p>
          <a:p>
            <a:r>
              <a:rPr lang="en-US" altLang="en-US" sz="2000" smtClean="0"/>
              <a:t>Main treatment is rest followed by a gradual return to activity</a:t>
            </a:r>
            <a:endParaRPr lang="en-AU" altLang="en-US" sz="2000" smtClean="0"/>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187450" y="0"/>
            <a:ext cx="7270750" cy="1628775"/>
          </a:xfrm>
        </p:spPr>
        <p:txBody>
          <a:bodyPr/>
          <a:lstStyle/>
          <a:p>
            <a:r>
              <a:rPr lang="en-US" altLang="en-US" smtClean="0"/>
              <a:t>4 Concussion in children</a:t>
            </a:r>
            <a:endParaRPr lang="en-AU" altLang="en-US" smtClean="0"/>
          </a:p>
        </p:txBody>
      </p:sp>
      <p:sp>
        <p:nvSpPr>
          <p:cNvPr id="10243" name="Subtitle 2"/>
          <p:cNvSpPr>
            <a:spLocks noGrp="1" noChangeArrowheads="1"/>
          </p:cNvSpPr>
          <p:nvPr>
            <p:ph type="subTitle" idx="1"/>
          </p:nvPr>
        </p:nvSpPr>
        <p:spPr bwMode="auto">
          <a:xfrm>
            <a:off x="1371600" y="1628775"/>
            <a:ext cx="6400800"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b="1" smtClean="0"/>
              <a:t>Special considerations for children</a:t>
            </a:r>
          </a:p>
          <a:p>
            <a:r>
              <a:rPr lang="en-US" altLang="en-US" sz="2000" smtClean="0"/>
              <a:t>• Physical and developmental differences</a:t>
            </a:r>
          </a:p>
          <a:p>
            <a:r>
              <a:rPr lang="en-US" altLang="en-US" sz="2000" smtClean="0"/>
              <a:t>• Greater susceptibility to concussion</a:t>
            </a:r>
          </a:p>
          <a:p>
            <a:r>
              <a:rPr lang="en-US" altLang="en-US" sz="2000" smtClean="0"/>
              <a:t>• Take longer to recover</a:t>
            </a:r>
          </a:p>
          <a:p>
            <a:r>
              <a:rPr lang="en-US" altLang="en-US" sz="2000" smtClean="0"/>
              <a:t>• Risk of more severe consequences</a:t>
            </a:r>
          </a:p>
          <a:p>
            <a:endParaRPr lang="en-US" altLang="en-US" sz="2000" smtClean="0"/>
          </a:p>
          <a:p>
            <a:r>
              <a:rPr lang="en-US" altLang="en-US" sz="2800" b="1" smtClean="0"/>
              <a:t>Management requires different standards to adults and a more conservative approach.</a:t>
            </a:r>
            <a:endParaRPr lang="en-AU" altLang="en-US" sz="2800" b="1" smtClean="0"/>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371600" y="188913"/>
            <a:ext cx="7086600" cy="1511300"/>
          </a:xfrm>
        </p:spPr>
        <p:txBody>
          <a:bodyPr/>
          <a:lstStyle/>
          <a:p>
            <a:r>
              <a:rPr lang="en-US" altLang="en-US" smtClean="0"/>
              <a:t>5 Recognising </a:t>
            </a:r>
            <a:endParaRPr lang="en-AU" altLang="en-US" smtClean="0"/>
          </a:p>
        </p:txBody>
      </p:sp>
      <p:sp>
        <p:nvSpPr>
          <p:cNvPr id="3" name="Subtitle 2">
            <a:extLst>
              <a:ext uri="{FF2B5EF4-FFF2-40B4-BE49-F238E27FC236}">
                <a16:creationId xmlns:a16="http://schemas.microsoft.com/office/drawing/2014/main" id="{BB5941E8-0A54-4FF6-83F3-3A53BE8426C2}"/>
              </a:ext>
            </a:extLst>
          </p:cNvPr>
          <p:cNvSpPr>
            <a:spLocks noGrp="1"/>
          </p:cNvSpPr>
          <p:nvPr>
            <p:ph type="subTitle" idx="1"/>
          </p:nvPr>
        </p:nvSpPr>
        <p:spPr>
          <a:xfrm>
            <a:off x="1619250" y="1493838"/>
            <a:ext cx="6153150" cy="5175250"/>
          </a:xfrm>
        </p:spPr>
        <p:txBody>
          <a:bodyPr/>
          <a:lstStyle/>
          <a:p>
            <a:pPr>
              <a:defRPr/>
            </a:pPr>
            <a:r>
              <a:rPr lang="en-US" sz="1800" b="1" dirty="0"/>
              <a:t>If athlete is displaying any of the following they should be immediately </a:t>
            </a:r>
            <a:r>
              <a:rPr lang="en-US" sz="1800" b="1" u="sng" dirty="0"/>
              <a:t>removed from sport </a:t>
            </a:r>
            <a:r>
              <a:rPr lang="en-US" sz="1800" b="1" dirty="0"/>
              <a:t>and first aid principles followed: If no recognised health care professional available</a:t>
            </a:r>
          </a:p>
          <a:p>
            <a:pPr>
              <a:defRPr/>
            </a:pPr>
            <a:r>
              <a:rPr lang="en-US" sz="2000" b="1" dirty="0"/>
              <a:t>CALL AN AMBULANCE  INFORM PRINCIPAL</a:t>
            </a:r>
          </a:p>
          <a:p>
            <a:pPr>
              <a:defRPr/>
            </a:pPr>
            <a:r>
              <a:rPr lang="en-US" sz="2000" b="1" dirty="0"/>
              <a:t>Call Incident and Support Hotline 1800 811 523</a:t>
            </a:r>
          </a:p>
          <a:p>
            <a:pPr marL="342900" indent="-342900">
              <a:buFontTx/>
              <a:buChar char="-"/>
              <a:defRPr/>
            </a:pPr>
            <a:r>
              <a:rPr lang="en-US" sz="2000" b="1" dirty="0">
                <a:solidFill>
                  <a:srgbClr val="FF0000"/>
                </a:solidFill>
              </a:rPr>
              <a:t>Loss of conscious or deteriorating  conscious state </a:t>
            </a:r>
          </a:p>
          <a:p>
            <a:pPr>
              <a:defRPr/>
            </a:pPr>
            <a:r>
              <a:rPr lang="en-US" sz="2000" b="1" dirty="0">
                <a:solidFill>
                  <a:srgbClr val="FF0000"/>
                </a:solidFill>
              </a:rPr>
              <a:t>- Neck pain or tenderness </a:t>
            </a:r>
          </a:p>
          <a:p>
            <a:pPr marL="342900" indent="-342900">
              <a:buFontTx/>
              <a:buChar char="-"/>
              <a:defRPr/>
            </a:pPr>
            <a:r>
              <a:rPr lang="en-US" sz="2000" b="1" dirty="0">
                <a:solidFill>
                  <a:srgbClr val="FF0000"/>
                </a:solidFill>
              </a:rPr>
              <a:t>Double vision</a:t>
            </a:r>
          </a:p>
          <a:p>
            <a:pPr>
              <a:defRPr/>
            </a:pPr>
            <a:r>
              <a:rPr lang="en-US" sz="2000" b="1" dirty="0">
                <a:solidFill>
                  <a:srgbClr val="FF0000"/>
                </a:solidFill>
              </a:rPr>
              <a:t> - Weakness or tingling/burning in arms or legs</a:t>
            </a:r>
          </a:p>
          <a:p>
            <a:pPr>
              <a:defRPr/>
            </a:pPr>
            <a:r>
              <a:rPr lang="en-US" sz="2000" b="1" dirty="0">
                <a:solidFill>
                  <a:srgbClr val="FF0000"/>
                </a:solidFill>
              </a:rPr>
              <a:t> - Severe or increasing headaches</a:t>
            </a:r>
          </a:p>
          <a:p>
            <a:pPr>
              <a:defRPr/>
            </a:pPr>
            <a:r>
              <a:rPr lang="en-US" sz="2000" b="1" dirty="0">
                <a:solidFill>
                  <a:srgbClr val="FF0000"/>
                </a:solidFill>
              </a:rPr>
              <a:t> - Seizures or convulsions</a:t>
            </a:r>
          </a:p>
          <a:p>
            <a:pPr>
              <a:defRPr/>
            </a:pPr>
            <a:r>
              <a:rPr lang="en-US" sz="2000" b="1" dirty="0">
                <a:solidFill>
                  <a:srgbClr val="FF0000"/>
                </a:solidFill>
              </a:rPr>
              <a:t> - Vomiting </a:t>
            </a:r>
          </a:p>
          <a:p>
            <a:pPr>
              <a:defRPr/>
            </a:pPr>
            <a:r>
              <a:rPr lang="en-US" sz="2000" b="1" dirty="0">
                <a:solidFill>
                  <a:srgbClr val="FF0000"/>
                </a:solidFill>
              </a:rPr>
              <a:t>- Increasingly restless, agitated or combative</a:t>
            </a:r>
            <a:endParaRPr lang="en-AU" sz="2000" b="1" dirty="0">
              <a:solidFill>
                <a:srgbClr val="FF0000"/>
              </a:solidFill>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38" y="120650"/>
            <a:ext cx="139382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A2918B-BF9D-40D5-87DC-BAFE1D14034C}"/>
              </a:ext>
            </a:extLst>
          </p:cNvPr>
          <p:cNvSpPr/>
          <p:nvPr/>
        </p:nvSpPr>
        <p:spPr>
          <a:xfrm>
            <a:off x="2555875" y="1997075"/>
            <a:ext cx="5400675" cy="4802188"/>
          </a:xfrm>
          <a:prstGeom prst="rect">
            <a:avLst/>
          </a:prstGeom>
        </p:spPr>
        <p:txBody>
          <a:bodyPr>
            <a:spAutoFit/>
          </a:bodyPr>
          <a:lstStyle/>
          <a:p>
            <a:pPr marL="285750" indent="-285750">
              <a:buFont typeface="Arial" panose="020B0604020202020204" pitchFamily="34" charset="0"/>
              <a:buChar char="•"/>
              <a:defRPr/>
            </a:pPr>
            <a:r>
              <a:rPr lang="en-US" b="1" dirty="0"/>
              <a:t>Lying unconsciousness </a:t>
            </a:r>
          </a:p>
          <a:p>
            <a:pPr>
              <a:defRPr/>
            </a:pPr>
            <a:endParaRPr lang="en-US" b="1" dirty="0"/>
          </a:p>
          <a:p>
            <a:pPr marL="285750" indent="-285750">
              <a:buFont typeface="Arial" panose="020B0604020202020204" pitchFamily="34" charset="0"/>
              <a:buChar char="•"/>
              <a:defRPr/>
            </a:pPr>
            <a:r>
              <a:rPr lang="en-US" b="1" dirty="0"/>
              <a:t>Slow to get up after a direct or indirect hit to the head </a:t>
            </a:r>
          </a:p>
          <a:p>
            <a:pPr>
              <a:defRPr/>
            </a:pPr>
            <a:endParaRPr lang="en-US" b="1" dirty="0"/>
          </a:p>
          <a:p>
            <a:pPr marL="285750" indent="-285750">
              <a:buFont typeface="Arial" panose="020B0604020202020204" pitchFamily="34" charset="0"/>
              <a:buChar char="•"/>
              <a:defRPr/>
            </a:pPr>
            <a:r>
              <a:rPr lang="en-US" b="1" dirty="0"/>
              <a:t>Disorientation or confusion</a:t>
            </a:r>
          </a:p>
          <a:p>
            <a:pPr>
              <a:defRPr/>
            </a:pPr>
            <a:endParaRPr lang="en-US" b="1" dirty="0"/>
          </a:p>
          <a:p>
            <a:pPr marL="285750" indent="-285750">
              <a:buFont typeface="Arial" panose="020B0604020202020204" pitchFamily="34" charset="0"/>
              <a:buChar char="•"/>
              <a:defRPr/>
            </a:pPr>
            <a:r>
              <a:rPr lang="en-US" b="1" dirty="0"/>
              <a:t>Inability to respond appropriately to questions</a:t>
            </a:r>
          </a:p>
          <a:p>
            <a:pPr>
              <a:defRPr/>
            </a:pPr>
            <a:endParaRPr lang="en-US" b="1" dirty="0"/>
          </a:p>
          <a:p>
            <a:pPr marL="285750" indent="-285750">
              <a:buFont typeface="Arial" panose="020B0604020202020204" pitchFamily="34" charset="0"/>
              <a:buChar char="•"/>
              <a:defRPr/>
            </a:pPr>
            <a:r>
              <a:rPr lang="en-US" b="1" dirty="0"/>
              <a:t>Blank or vacant look</a:t>
            </a:r>
          </a:p>
          <a:p>
            <a:pPr>
              <a:defRPr/>
            </a:pPr>
            <a:endParaRPr lang="en-US" b="1" dirty="0"/>
          </a:p>
          <a:p>
            <a:pPr marL="285750" indent="-285750">
              <a:buFont typeface="Arial" panose="020B0604020202020204" pitchFamily="34" charset="0"/>
              <a:buChar char="•"/>
              <a:defRPr/>
            </a:pPr>
            <a:r>
              <a:rPr lang="en-US" b="1" dirty="0"/>
              <a:t>Balance difficulties, uncoordinated movements, stumbling or slow laboured movements </a:t>
            </a:r>
          </a:p>
          <a:p>
            <a:pPr marL="285750" indent="-285750">
              <a:buFont typeface="Arial" panose="020B0604020202020204" pitchFamily="34" charset="0"/>
              <a:buChar char="•"/>
              <a:defRPr/>
            </a:pPr>
            <a:endParaRPr lang="en-US" b="1" dirty="0"/>
          </a:p>
          <a:p>
            <a:pPr marL="285750" indent="-285750">
              <a:buFont typeface="Arial" panose="020B0604020202020204" pitchFamily="34" charset="0"/>
              <a:buChar char="•"/>
              <a:defRPr/>
            </a:pPr>
            <a:r>
              <a:rPr lang="en-US" b="1" dirty="0"/>
              <a:t>Face or head injury</a:t>
            </a:r>
            <a:endParaRPr lang="en-AU" b="1" dirty="0"/>
          </a:p>
        </p:txBody>
      </p:sp>
      <p:sp>
        <p:nvSpPr>
          <p:cNvPr id="5" name="Oval 4">
            <a:extLst>
              <a:ext uri="{FF2B5EF4-FFF2-40B4-BE49-F238E27FC236}">
                <a16:creationId xmlns:a16="http://schemas.microsoft.com/office/drawing/2014/main" id="{F507F34E-43B7-44B4-A1E3-5BD03D125029}"/>
              </a:ext>
            </a:extLst>
          </p:cNvPr>
          <p:cNvSpPr/>
          <p:nvPr/>
        </p:nvSpPr>
        <p:spPr>
          <a:xfrm>
            <a:off x="2411413" y="188913"/>
            <a:ext cx="5113337" cy="122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ln w="0"/>
                <a:solidFill>
                  <a:schemeClr val="tx1"/>
                </a:solidFill>
                <a:effectLst>
                  <a:outerShdw blurRad="38100" dist="19050" dir="2700000" algn="tl" rotWithShape="0">
                    <a:schemeClr val="dk1">
                      <a:alpha val="40000"/>
                    </a:schemeClr>
                  </a:outerShdw>
                </a:effectLst>
              </a:rPr>
              <a:t>Observable Signs</a:t>
            </a:r>
            <a:endParaRPr lang="en-AU" sz="3600" dirty="0">
              <a:ln w="0"/>
              <a:solidFill>
                <a:schemeClr val="tx1"/>
              </a:solidFill>
              <a:effectLst>
                <a:outerShdw blurRad="38100" dist="19050" dir="2700000" algn="tl" rotWithShape="0">
                  <a:schemeClr val="dk1">
                    <a:alpha val="40000"/>
                  </a:schemeClr>
                </a:outerShdw>
              </a:effectLst>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822325"/>
            <a:ext cx="1395413"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9E33C00-B48E-4F3D-8BC8-0482B13A9B34}"/>
              </a:ext>
            </a:extLst>
          </p:cNvPr>
          <p:cNvSpPr/>
          <p:nvPr/>
        </p:nvSpPr>
        <p:spPr>
          <a:xfrm>
            <a:off x="5122863" y="836613"/>
            <a:ext cx="3744912" cy="2376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n w="0"/>
                <a:solidFill>
                  <a:schemeClr val="tx1"/>
                </a:solidFill>
                <a:effectLst>
                  <a:outerShdw blurRad="38100" dist="19050" dir="2700000" algn="tl" rotWithShape="0">
                    <a:schemeClr val="dk1">
                      <a:alpha val="40000"/>
                    </a:schemeClr>
                  </a:outerShdw>
                </a:effectLst>
              </a:rPr>
              <a:t>SYMPTOMS</a:t>
            </a:r>
            <a:endParaRPr lang="en-AU" sz="2400" b="1" dirty="0">
              <a:ln w="0"/>
              <a:solidFill>
                <a:schemeClr val="tx1"/>
              </a:solidFill>
              <a:effectLst>
                <a:outerShdw blurRad="38100" dist="19050" dir="2700000" algn="tl" rotWithShape="0">
                  <a:schemeClr val="dk1">
                    <a:alpha val="40000"/>
                  </a:schemeClr>
                </a:outerShdw>
              </a:effectLst>
            </a:endParaRPr>
          </a:p>
        </p:txBody>
      </p:sp>
      <p:sp>
        <p:nvSpPr>
          <p:cNvPr id="13315" name="Rectangle 2"/>
          <p:cNvSpPr>
            <a:spLocks noChangeArrowheads="1"/>
          </p:cNvSpPr>
          <p:nvPr/>
        </p:nvSpPr>
        <p:spPr bwMode="auto">
          <a:xfrm>
            <a:off x="1403648" y="260648"/>
            <a:ext cx="72009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PHYSICAL</a:t>
            </a:r>
          </a:p>
          <a:p>
            <a:r>
              <a:rPr lang="en-US" altLang="en-US" dirty="0"/>
              <a:t>- Headaches</a:t>
            </a:r>
          </a:p>
          <a:p>
            <a:r>
              <a:rPr lang="en-US" altLang="en-US" dirty="0"/>
              <a:t>- Balance problems</a:t>
            </a:r>
          </a:p>
          <a:p>
            <a:r>
              <a:rPr lang="en-US" altLang="en-US" dirty="0"/>
              <a:t>- Nausea or  vomiting</a:t>
            </a:r>
          </a:p>
          <a:p>
            <a:r>
              <a:rPr lang="en-US" altLang="en-US" dirty="0"/>
              <a:t>- “Pressure in head”</a:t>
            </a:r>
          </a:p>
          <a:p>
            <a:r>
              <a:rPr lang="en-US" altLang="en-US" dirty="0"/>
              <a:t>- Dizziness</a:t>
            </a:r>
          </a:p>
          <a:p>
            <a:r>
              <a:rPr lang="en-US" altLang="en-US" dirty="0"/>
              <a:t>- Blurred vision</a:t>
            </a:r>
          </a:p>
          <a:p>
            <a:r>
              <a:rPr lang="en-US" altLang="en-US" dirty="0"/>
              <a:t>- Sensitivity to light and noise</a:t>
            </a:r>
          </a:p>
          <a:p>
            <a:r>
              <a:rPr lang="en-US" altLang="en-US" dirty="0"/>
              <a:t>- Neck pain</a:t>
            </a:r>
          </a:p>
          <a:p>
            <a:r>
              <a:rPr lang="en-US" altLang="en-US" b="1" dirty="0"/>
              <a:t>EMOTIONAL OR BEHAVIOURAL</a:t>
            </a:r>
          </a:p>
          <a:p>
            <a:r>
              <a:rPr lang="en-US" altLang="en-US" b="1" dirty="0"/>
              <a:t> </a:t>
            </a:r>
            <a:r>
              <a:rPr lang="en-US" altLang="en-US" dirty="0"/>
              <a:t>- Fatigue or low energy</a:t>
            </a:r>
          </a:p>
          <a:p>
            <a:r>
              <a:rPr lang="en-US" altLang="en-US" dirty="0"/>
              <a:t>- Sadness</a:t>
            </a:r>
          </a:p>
          <a:p>
            <a:r>
              <a:rPr lang="en-US" altLang="en-US" dirty="0"/>
              <a:t>- Nervous or anxious</a:t>
            </a:r>
          </a:p>
          <a:p>
            <a:r>
              <a:rPr lang="en-US" altLang="en-US" dirty="0"/>
              <a:t>- More emotional</a:t>
            </a:r>
          </a:p>
          <a:p>
            <a:r>
              <a:rPr lang="en-US" altLang="en-US" dirty="0"/>
              <a:t>- More irritable</a:t>
            </a:r>
          </a:p>
          <a:p>
            <a:r>
              <a:rPr lang="en-US" altLang="en-US" b="1" dirty="0"/>
              <a:t>MENTAL OR COGNITIVE </a:t>
            </a:r>
          </a:p>
          <a:p>
            <a:r>
              <a:rPr lang="en-US" altLang="en-US" dirty="0"/>
              <a:t>- Fogginess or difficulty thinking</a:t>
            </a:r>
          </a:p>
          <a:p>
            <a:r>
              <a:rPr lang="en-US" altLang="en-US" dirty="0"/>
              <a:t>- Feeling slowed down</a:t>
            </a:r>
          </a:p>
          <a:p>
            <a:r>
              <a:rPr lang="en-US" altLang="en-US" dirty="0"/>
              <a:t>- Difficulty concentrating or remembering</a:t>
            </a:r>
          </a:p>
          <a:p>
            <a:r>
              <a:rPr lang="en-US" altLang="en-US" b="1" dirty="0"/>
              <a:t>SLEEP</a:t>
            </a:r>
          </a:p>
          <a:p>
            <a:r>
              <a:rPr lang="en-US" altLang="en-US" dirty="0"/>
              <a:t> - Sleeping more or less than usual</a:t>
            </a:r>
          </a:p>
          <a:p>
            <a:r>
              <a:rPr lang="en-US" altLang="en-US" dirty="0"/>
              <a:t>- Difficulty falling asleep or staying awake</a:t>
            </a:r>
          </a:p>
          <a:p>
            <a:endParaRPr lang="en-AU" altLang="en-US" dirty="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113" y="4337050"/>
            <a:ext cx="1395412"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9&quot;/&gt;&lt;/object&gt;&lt;object type=&quot;3&quot; unique_id=&quot;10005&quot;&gt;&lt;property id=&quot;20148&quot; value=&quot;5&quot;/&gt;&lt;property id=&quot;20300&quot; value=&quot;Slide 2&quot;/&gt;&lt;property id=&quot;20307&quot; value=&quot;276&quot;/&gt;&lt;/object&gt;&lt;object type=&quot;3&quot; unique_id=&quot;10006&quot;&gt;&lt;property id=&quot;20148&quot; value=&quot;5&quot;/&gt;&lt;property id=&quot;20300&quot; value=&quot;Slide 3&quot;/&gt;&lt;property id=&quot;20307&quot; value=&quot;271&quot;/&gt;&lt;/object&gt;&lt;object type=&quot;3&quot; unique_id=&quot;10007&quot;&gt;&lt;property id=&quot;20148&quot; value=&quot;5&quot;/&gt;&lt;property id=&quot;20300&quot; value=&quot;Slide 4&quot;/&gt;&lt;property id=&quot;20307&quot; value=&quot;306&quot;/&gt;&lt;/object&gt;&lt;object type=&quot;3&quot; unique_id=&quot;10008&quot;&gt;&lt;property id=&quot;20148&quot; value=&quot;5&quot;/&gt;&lt;property id=&quot;20300&quot; value=&quot;Slide 5&quot;/&gt;&lt;property id=&quot;20307&quot; value=&quot;304&quot;/&gt;&lt;/object&gt;&lt;object type=&quot;3&quot; unique_id=&quot;10009&quot;&gt;&lt;property id=&quot;20148&quot; value=&quot;5&quot;/&gt;&lt;property id=&quot;20300&quot; value=&quot;Slide 6&quot;/&gt;&lt;property id=&quot;20307&quot; value=&quot;305&quot;/&gt;&lt;/object&gt;&lt;object type=&quot;3&quot; unique_id=&quot;10010&quot;&gt;&lt;property id=&quot;20148&quot; value=&quot;5&quot;/&gt;&lt;property id=&quot;20300&quot; value=&quot;Slide 7&quot;/&gt;&lt;property id=&quot;20307&quot; value=&quot;307&quot;/&gt;&lt;/object&gt;&lt;object type=&quot;3&quot; unique_id=&quot;10011&quot;&gt;&lt;property id=&quot;20148&quot; value=&quot;5&quot;/&gt;&lt;property id=&quot;20300&quot; value=&quot;Slide 8&quot;/&gt;&lt;property id=&quot;20307&quot; value=&quot;308&quot;/&gt;&lt;/object&gt;&lt;object type=&quot;3&quot; unique_id=&quot;10012&quot;&gt;&lt;property id=&quot;20148&quot; value=&quot;5&quot;/&gt;&lt;property id=&quot;20300&quot; value=&quot;Slide 9&quot;/&gt;&lt;property id=&quot;20307&quot; value=&quot;309&quot;/&gt;&lt;/object&gt;&lt;object type=&quot;3&quot; unique_id=&quot;10013&quot;&gt;&lt;property id=&quot;20148&quot; value=&quot;5&quot;/&gt;&lt;property id=&quot;20300&quot; value=&quot;Slide 10&quot;/&gt;&lt;property id=&quot;20307&quot; value=&quot;310&quot;/&gt;&lt;/object&gt;&lt;object type=&quot;3&quot; unique_id=&quot;10014&quot;&gt;&lt;property id=&quot;20148&quot; value=&quot;5&quot;/&gt;&lt;property id=&quot;20300&quot; value=&quot;Slide 11&quot;/&gt;&lt;property id=&quot;20307&quot; value=&quot;321&quot;/&gt;&lt;/object&gt;&lt;object type=&quot;3&quot; unique_id=&quot;10015&quot;&gt;&lt;property id=&quot;20148&quot; value=&quot;5&quot;/&gt;&lt;property id=&quot;20300&quot; value=&quot;Slide 12 - &amp;quot;&amp;#x0D;&amp;#x0A; Sydney East&amp;#x0D;&amp;#x0A;   Participation is winning&amp;#x0D;&amp;#x0A;&amp;#x0D;&amp;#x0A;&amp;#x0D;&amp;#x0A;&amp;quot;&quot;/&gt;&lt;property id=&quot;20307&quot; value=&quot;323&quot;/&gt;&lt;/object&gt;&lt;object type=&quot;3&quot; unique_id=&quot;10016&quot;&gt;&lt;property id=&quot;20148&quot; value=&quot;5&quot;/&gt;&lt;property id=&quot;20300&quot; value=&quot;Slide 13 - &amp;quot;Cronulla SESSA Zone&amp;#x0D;&amp;#x0A;cronulla.sessazones.com&amp;quot;&quot;/&gt;&lt;property id=&quot;20307&quot; value=&quot;330&quot;/&gt;&lt;/object&gt;&lt;object type=&quot;3&quot; unique_id=&quot;10017&quot;&gt;&lt;property id=&quot;20148&quot; value=&quot;5&quot;/&gt;&lt;property id=&quot;20300&quot; value=&quot;Slide 14&quot;/&gt;&lt;property id=&quot;20307&quot; value=&quot;311&quot;/&gt;&lt;/object&gt;&lt;object type=&quot;3&quot; unique_id=&quot;10018&quot;&gt;&lt;property id=&quot;20148&quot; value=&quot;5&quot;/&gt;&lt;property id=&quot;20300&quot; value=&quot;Slide 15&quot;/&gt;&lt;property id=&quot;20307&quot; value=&quot;312&quot;/&gt;&lt;/object&gt;&lt;object type=&quot;3&quot; unique_id=&quot;10019&quot;&gt;&lt;property id=&quot;20148&quot; value=&quot;5&quot;/&gt;&lt;property id=&quot;20300&quot; value=&quot;Slide 16 - &amp;quot;Aspects of Managing &amp;#x0D;&amp;#x0A;School Sport&amp;quot;&quot;/&gt;&lt;property id=&quot;20307&quot; value=&quot;313&quot;/&gt;&lt;/object&gt;&lt;object type=&quot;3&quot; unique_id=&quot;10020&quot;&gt;&lt;property id=&quot;20148&quot; value=&quot;5&quot;/&gt;&lt;property id=&quot;20300&quot; value=&quot;Slide 17 - &amp;quot;Role of Sport&amp;#x0D;&amp;#x0A;Coordinator&amp;quot;&quot;/&gt;&lt;property id=&quot;20307&quot; value=&quot;314&quot;/&gt;&lt;/object&gt;&lt;object type=&quot;3&quot; unique_id=&quot;10021&quot;&gt;&lt;property id=&quot;20148&quot; value=&quot;5&quot;/&gt;&lt;property id=&quot;20300&quot; value=&quot;Slide 18 - &amp;quot;School Sport &amp;#x0D;&amp;#x0A;Scenarios&amp;quot;&quot;/&gt;&lt;property id=&quot;20307&quot; value=&quot;315&quot;/&gt;&lt;/object&gt;&lt;object type=&quot;3&quot; unique_id=&quot;10022&quot;&gt;&lt;property id=&quot;20148&quot; value=&quot;5&quot;/&gt;&lt;property id=&quot;20300&quot; value=&quot;Slide 19&quot;/&gt;&lt;property id=&quot;20307&quot; value=&quot;316&quot;/&gt;&lt;/object&gt;&lt;object type=&quot;3&quot; unique_id=&quot;10023&quot;&gt;&lt;property id=&quot;20148&quot; value=&quot;5&quot;/&gt;&lt;property id=&quot;20300&quot; value=&quot;Slide 20 - &amp;quot;School Sport &amp;#x0D;&amp;#x0A;Scenarios&amp;quot;&quot;/&gt;&lt;property id=&quot;20307&quot; value=&quot;317&quot;/&gt;&lt;/object&gt;&lt;object type=&quot;3&quot; unique_id=&quot;10024&quot;&gt;&lt;property id=&quot;20148&quot; value=&quot;5&quot;/&gt;&lt;property id=&quot;20300&quot; value=&quot;Slide 21&quot;/&gt;&lt;property id=&quot;20307&quot; value=&quot;318&quot;/&gt;&lt;/object&gt;&lt;object type=&quot;3&quot; unique_id=&quot;10025&quot;&gt;&lt;property id=&quot;20148&quot; value=&quot;5&quot;/&gt;&lt;property id=&quot;20300&quot; value=&quot;Slide 22&quot;/&gt;&lt;property id=&quot;20307&quot; value=&quot;319&quot;/&gt;&lt;/object&gt;&lt;object type=&quot;3&quot; unique_id=&quot;10026&quot;&gt;&lt;property id=&quot;20148&quot; value=&quot;5&quot;/&gt;&lt;property id=&quot;20300&quot; value=&quot;Slide 23 - &amp;quot;5.   Our school is running novelty events for the non swimmers at annual   swimming carnival. Do we have to do a p&quot;/&gt;&lt;property id=&quot;20307&quot; value=&quot;325&quot;/&gt;&lt;/object&gt;&lt;object type=&quot;3&quot; unique_id=&quot;10027&quot;&gt;&lt;property id=&quot;20148&quot; value=&quot;5&quot;/&gt;&lt;property id=&quot;20300&quot; value=&quot;Slide 24 - &amp;quot;Banned Activities at School Sport&amp;quot;&quot;/&gt;&lt;property id=&quot;20307&quot; value=&quot;327&quot;/&gt;&lt;/object&gt;&lt;object type=&quot;3&quot; unique_id=&quot;10028&quot;&gt;&lt;property id=&quot;20148&quot; value=&quot;5&quot;/&gt;&lt;property id=&quot;20300&quot; value=&quot;Slide 25 - &amp;quot;Responsibilities of Principals&amp;quot;&quot;/&gt;&lt;property id=&quot;20307&quot; value=&quot;326&quot;/&gt;&lt;/object&gt;&lt;object type=&quot;3&quot; unique_id=&quot;10029&quot;&gt;&lt;property id=&quot;20148&quot; value=&quot;5&quot;/&gt;&lt;property id=&quot;20300&quot; value=&quot;Slide 26 - &amp;quot;Responsibilities of Principals&amp;quot;&quot;/&gt;&lt;property id=&quot;20307&quot; value=&quot;328&quot;/&gt;&lt;/object&gt;&lt;object type=&quot;3&quot; unique_id=&quot;10030&quot;&gt;&lt;property id=&quot;20148&quot; value=&quot;5&quot;/&gt;&lt;property id=&quot;20300&quot; value=&quot;Slide 27 - &amp;quot;Staff/Student Ratio&amp;#x0D;&amp;#x0A;&amp;quot;&quot;/&gt;&lt;property id=&quot;20307&quot; value=&quot;329&quot;/&gt;&lt;/object&gt;&lt;object type=&quot;3&quot; unique_id=&quot;10031&quot;&gt;&lt;property id=&quot;20148&quot; value=&quot;5&quot;/&gt;&lt;property id=&quot;20300&quot; value=&quot;Slide 28 - &amp;quot;Tips and hints&amp;quot;&quot;/&gt;&lt;property id=&quot;20307&quot; value=&quot;320&quot;/&gt;&lt;/object&gt;&lt;object type=&quot;3&quot; unique_id=&quot;10032&quot;&gt;&lt;property id=&quot;20148&quot; value=&quot;5&quot;/&gt;&lt;property id=&quot;20300&quot; value=&quot;Slide 29&quot;/&gt;&lt;property id=&quot;20307&quot; value=&quot;272&quot;/&gt;&lt;/object&gt;&lt;object type=&quot;3&quot; unique_id=&quot;10033&quot;&gt;&lt;property id=&quot;20148&quot; value=&quot;5&quot;/&gt;&lt;property id=&quot;20300&quot; value=&quot;Slide 30 - &amp;quot;Resources&amp;quot;&quot;/&gt;&lt;property id=&quot;20307&quot; value=&quot;32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3164</TotalTime>
  <Words>1712</Words>
  <Application>Microsoft Office PowerPoint</Application>
  <PresentationFormat>On-screen Show (4:3)</PresentationFormat>
  <Paragraphs>220</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Rounded MT Bold</vt:lpstr>
      <vt:lpstr>Simplon</vt:lpstr>
      <vt:lpstr>Wingdings</vt:lpstr>
      <vt:lpstr>Default Design</vt:lpstr>
      <vt:lpstr>PowerPoint Presentation</vt:lpstr>
      <vt:lpstr>Topics </vt:lpstr>
      <vt:lpstr>1 Introduction</vt:lpstr>
      <vt:lpstr>2 Incidence</vt:lpstr>
      <vt:lpstr>3 What is concussion?</vt:lpstr>
      <vt:lpstr>4 Concussion in children</vt:lpstr>
      <vt:lpstr>5 Recognising </vt:lpstr>
      <vt:lpstr>PowerPoint Presentation</vt:lpstr>
      <vt:lpstr>PowerPoint Presentation</vt:lpstr>
      <vt:lpstr>PowerPoint Presentation</vt:lpstr>
      <vt:lpstr>6 REMOVE AND REFER</vt:lpstr>
      <vt:lpstr>                    PSSA Head Injury Fact Sheet</vt:lpstr>
      <vt:lpstr>            School Sport PSSA Head Injury Recognition and Referral Form</vt:lpstr>
      <vt:lpstr>Medical Assessment Clearance</vt:lpstr>
      <vt:lpstr>6 REMOVE AND REFER</vt:lpstr>
      <vt:lpstr>REST</vt:lpstr>
      <vt:lpstr>PowerPoint Presentation</vt:lpstr>
      <vt:lpstr>7 Return to Learn and Play</vt:lpstr>
      <vt:lpstr>PowerPoint Presentation</vt:lpstr>
      <vt:lpstr>8 Under Reporting is a Problem</vt:lpstr>
      <vt:lpstr>9 Keep children safe at school sport Remember Banned Activities at School Sport</vt:lpstr>
      <vt:lpstr>9 Staff/Student Ratio </vt:lpstr>
      <vt:lpstr>Sporting Organisation Guidelines on concussion </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Sport Unit</dc:title>
  <dc:creator>P Saville</dc:creator>
  <cp:lastModifiedBy>Greg Blundell</cp:lastModifiedBy>
  <cp:revision>278</cp:revision>
  <dcterms:created xsi:type="dcterms:W3CDTF">2006-10-30T04:29:13Z</dcterms:created>
  <dcterms:modified xsi:type="dcterms:W3CDTF">2019-05-16T21:58:30Z</dcterms:modified>
</cp:coreProperties>
</file>